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1" r:id="rId2"/>
    <p:sldMasterId id="2147483653" r:id="rId3"/>
  </p:sldMasterIdLst>
  <p:notesMasterIdLst>
    <p:notesMasterId r:id="rId19"/>
  </p:notesMasterIdLst>
  <p:sldIdLst>
    <p:sldId id="256" r:id="rId4"/>
    <p:sldId id="261" r:id="rId5"/>
    <p:sldId id="264" r:id="rId6"/>
    <p:sldId id="284" r:id="rId7"/>
    <p:sldId id="301" r:id="rId8"/>
    <p:sldId id="304" r:id="rId9"/>
    <p:sldId id="302" r:id="rId10"/>
    <p:sldId id="305" r:id="rId11"/>
    <p:sldId id="303" r:id="rId12"/>
    <p:sldId id="306" r:id="rId13"/>
    <p:sldId id="271" r:id="rId14"/>
    <p:sldId id="300" r:id="rId15"/>
    <p:sldId id="307" r:id="rId16"/>
    <p:sldId id="286" r:id="rId17"/>
    <p:sldId id="262" r:id="rId18"/>
  </p:sldIdLst>
  <p:sldSz cx="9144000" cy="5143500" type="screen16x9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84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63" autoAdjust="0"/>
    <p:restoredTop sz="96196" autoAdjust="0"/>
  </p:normalViewPr>
  <p:slideViewPr>
    <p:cSldViewPr>
      <p:cViewPr varScale="1">
        <p:scale>
          <a:sx n="114" d="100"/>
          <a:sy n="114" d="100"/>
        </p:scale>
        <p:origin x="778" y="82"/>
      </p:cViewPr>
      <p:guideLst>
        <p:guide orient="horz" pos="1620"/>
        <p:guide pos="2880"/>
        <p:guide orient="horz" pos="184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TW" dirty="0"/>
              <a:t>108.09.20</a:t>
            </a:r>
            <a:endParaRPr lang="zh-TW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方承澤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工作表1!$B$2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E8-4B45-B25F-D88B3AC76A30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吳昊宸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工作表1!$C$2</c:f>
              <c:numCache>
                <c:formatCode>General</c:formatCode>
                <c:ptCount val="1"/>
                <c:pt idx="0">
                  <c:v>1696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E8-4B45-B25F-D88B3AC76A30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林宥均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工作表1!$D$2</c:f>
              <c:numCache>
                <c:formatCode>General</c:formatCode>
                <c:ptCount val="1"/>
                <c:pt idx="0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6E8-4B45-B25F-D88B3AC76A30}"/>
            </c:ext>
          </c:extLst>
        </c:ser>
        <c:ser>
          <c:idx val="3"/>
          <c:order val="3"/>
          <c:tx>
            <c:strRef>
              <c:f>工作表1!$E$1</c:f>
              <c:strCache>
                <c:ptCount val="1"/>
                <c:pt idx="0">
                  <c:v>蕭祥任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工作表1!$E$2</c:f>
              <c:numCache>
                <c:formatCode>General</c:formatCode>
                <c:ptCount val="1"/>
                <c:pt idx="0">
                  <c:v>205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6E8-4B45-B25F-D88B3AC76A30}"/>
            </c:ext>
          </c:extLst>
        </c:ser>
        <c:ser>
          <c:idx val="4"/>
          <c:order val="4"/>
          <c:tx>
            <c:strRef>
              <c:f>工作表1!$F$1</c:f>
              <c:strCache>
                <c:ptCount val="1"/>
                <c:pt idx="0">
                  <c:v>余尚齊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工作表1!$F$2</c:f>
              <c:numCache>
                <c:formatCode>General</c:formatCode>
                <c:ptCount val="1"/>
                <c:pt idx="0">
                  <c:v>898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6E8-4B45-B25F-D88B3AC76A30}"/>
            </c:ext>
          </c:extLst>
        </c:ser>
        <c:ser>
          <c:idx val="5"/>
          <c:order val="5"/>
          <c:tx>
            <c:strRef>
              <c:f>工作表1!$G$1</c:f>
              <c:strCache>
                <c:ptCount val="1"/>
                <c:pt idx="0">
                  <c:v>郭加樂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工作表1!$G$2</c:f>
              <c:numCache>
                <c:formatCode>General</c:formatCode>
                <c:ptCount val="1"/>
                <c:pt idx="0">
                  <c:v>510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6E8-4B45-B25F-D88B3AC76A30}"/>
            </c:ext>
          </c:extLst>
        </c:ser>
        <c:ser>
          <c:idx val="6"/>
          <c:order val="6"/>
          <c:tx>
            <c:strRef>
              <c:f>工作表1!$H$1</c:f>
              <c:strCache>
                <c:ptCount val="1"/>
                <c:pt idx="0">
                  <c:v>李靚學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工作表1!$H$2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6E8-4B45-B25F-D88B3AC76A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7934272"/>
        <c:axId val="507941488"/>
      </c:barChart>
      <c:catAx>
        <c:axId val="507934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507941488"/>
        <c:crosses val="autoZero"/>
        <c:auto val="1"/>
        <c:lblAlgn val="ctr"/>
        <c:lblOffset val="100"/>
        <c:noMultiLvlLbl val="0"/>
      </c:catAx>
      <c:valAx>
        <c:axId val="507941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507934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TW" dirty="0"/>
              <a:t>109.01.10</a:t>
            </a:r>
            <a:endParaRPr lang="zh-TW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方承澤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工作表1!$B$2</c:f>
              <c:numCache>
                <c:formatCode>General</c:formatCode>
                <c:ptCount val="1"/>
                <c:pt idx="0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E8-4B45-B25F-D88B3AC76A30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吳昊宸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工作表1!$C$2</c:f>
              <c:numCache>
                <c:formatCode>General</c:formatCode>
                <c:ptCount val="1"/>
                <c:pt idx="0">
                  <c:v>2106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E8-4B45-B25F-D88B3AC76A30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林宥均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工作表1!$D$2</c:f>
              <c:numCache>
                <c:formatCode>General</c:formatCode>
                <c:ptCount val="1"/>
                <c:pt idx="0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6E8-4B45-B25F-D88B3AC76A30}"/>
            </c:ext>
          </c:extLst>
        </c:ser>
        <c:ser>
          <c:idx val="3"/>
          <c:order val="3"/>
          <c:tx>
            <c:strRef>
              <c:f>工作表1!$E$1</c:f>
              <c:strCache>
                <c:ptCount val="1"/>
                <c:pt idx="0">
                  <c:v>蕭祥任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工作表1!$E$2</c:f>
              <c:numCache>
                <c:formatCode>General</c:formatCode>
                <c:ptCount val="1"/>
                <c:pt idx="0">
                  <c:v>583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6E8-4B45-B25F-D88B3AC76A30}"/>
            </c:ext>
          </c:extLst>
        </c:ser>
        <c:ser>
          <c:idx val="4"/>
          <c:order val="4"/>
          <c:tx>
            <c:strRef>
              <c:f>工作表1!$F$1</c:f>
              <c:strCache>
                <c:ptCount val="1"/>
                <c:pt idx="0">
                  <c:v>余尚齊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工作表1!$F$2</c:f>
              <c:numCache>
                <c:formatCode>General</c:formatCode>
                <c:ptCount val="1"/>
                <c:pt idx="0">
                  <c:v>1392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6E8-4B45-B25F-D88B3AC76A30}"/>
            </c:ext>
          </c:extLst>
        </c:ser>
        <c:ser>
          <c:idx val="5"/>
          <c:order val="5"/>
          <c:tx>
            <c:strRef>
              <c:f>工作表1!$G$1</c:f>
              <c:strCache>
                <c:ptCount val="1"/>
                <c:pt idx="0">
                  <c:v>郭加樂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工作表1!$G$2</c:f>
              <c:numCache>
                <c:formatCode>General</c:formatCode>
                <c:ptCount val="1"/>
                <c:pt idx="0">
                  <c:v>940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6E8-4B45-B25F-D88B3AC76A30}"/>
            </c:ext>
          </c:extLst>
        </c:ser>
        <c:ser>
          <c:idx val="6"/>
          <c:order val="6"/>
          <c:tx>
            <c:strRef>
              <c:f>工作表1!$H$1</c:f>
              <c:strCache>
                <c:ptCount val="1"/>
                <c:pt idx="0">
                  <c:v>李靚學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工作表1!$H$2</c:f>
              <c:numCache>
                <c:formatCode>General</c:formatCode>
                <c:ptCount val="1"/>
                <c:pt idx="0">
                  <c:v>415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6E8-4B45-B25F-D88B3AC76A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7934272"/>
        <c:axId val="507941488"/>
      </c:barChart>
      <c:catAx>
        <c:axId val="507934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507941488"/>
        <c:crosses val="autoZero"/>
        <c:auto val="1"/>
        <c:lblAlgn val="ctr"/>
        <c:lblOffset val="100"/>
        <c:noMultiLvlLbl val="0"/>
      </c:catAx>
      <c:valAx>
        <c:axId val="507941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507934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TW" dirty="0"/>
              <a:t>109.06.24</a:t>
            </a:r>
            <a:endParaRPr lang="zh-TW" alt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方承澤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工作表1!$B$2</c:f>
              <c:numCache>
                <c:formatCode>General</c:formatCode>
                <c:ptCount val="1"/>
                <c:pt idx="0">
                  <c:v>1465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E8-4B45-B25F-D88B3AC76A30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吳昊宸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工作表1!$C$2</c:f>
              <c:numCache>
                <c:formatCode>General</c:formatCode>
                <c:ptCount val="1"/>
                <c:pt idx="0">
                  <c:v>2701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E8-4B45-B25F-D88B3AC76A30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林宥均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工作表1!$D$2</c:f>
              <c:numCache>
                <c:formatCode>General</c:formatCode>
                <c:ptCount val="1"/>
                <c:pt idx="0">
                  <c:v>625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6E8-4B45-B25F-D88B3AC76A30}"/>
            </c:ext>
          </c:extLst>
        </c:ser>
        <c:ser>
          <c:idx val="3"/>
          <c:order val="3"/>
          <c:tx>
            <c:strRef>
              <c:f>工作表1!$E$1</c:f>
              <c:strCache>
                <c:ptCount val="1"/>
                <c:pt idx="0">
                  <c:v>蕭祥任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工作表1!$E$2</c:f>
              <c:numCache>
                <c:formatCode>General</c:formatCode>
                <c:ptCount val="1"/>
                <c:pt idx="0">
                  <c:v>814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6E8-4B45-B25F-D88B3AC76A30}"/>
            </c:ext>
          </c:extLst>
        </c:ser>
        <c:ser>
          <c:idx val="4"/>
          <c:order val="4"/>
          <c:tx>
            <c:strRef>
              <c:f>工作表1!$F$1</c:f>
              <c:strCache>
                <c:ptCount val="1"/>
                <c:pt idx="0">
                  <c:v>余尚齊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工作表1!$F$2</c:f>
              <c:numCache>
                <c:formatCode>General</c:formatCode>
                <c:ptCount val="1"/>
                <c:pt idx="0">
                  <c:v>1948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6E8-4B45-B25F-D88B3AC76A30}"/>
            </c:ext>
          </c:extLst>
        </c:ser>
        <c:ser>
          <c:idx val="5"/>
          <c:order val="5"/>
          <c:tx>
            <c:strRef>
              <c:f>工作表1!$G$1</c:f>
              <c:strCache>
                <c:ptCount val="1"/>
                <c:pt idx="0">
                  <c:v>郭加樂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工作表1!$G$2</c:f>
              <c:numCache>
                <c:formatCode>General</c:formatCode>
                <c:ptCount val="1"/>
                <c:pt idx="0">
                  <c:v>2011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6E8-4B45-B25F-D88B3AC76A30}"/>
            </c:ext>
          </c:extLst>
        </c:ser>
        <c:ser>
          <c:idx val="6"/>
          <c:order val="6"/>
          <c:tx>
            <c:strRef>
              <c:f>工作表1!$H$1</c:f>
              <c:strCache>
                <c:ptCount val="1"/>
                <c:pt idx="0">
                  <c:v>李靚學</c:v>
                </c:pt>
              </c:strCache>
            </c:strRef>
          </c:tx>
          <c:spPr>
            <a:solidFill>
              <a:schemeClr val="bg1"/>
            </a:solidFill>
            <a:ln>
              <a:noFill/>
            </a:ln>
            <a:effectLst/>
          </c:spPr>
          <c:invertIfNegative val="0"/>
          <c:cat>
            <c:strRef>
              <c:f>工作表1!$A$2</c:f>
              <c:strCache>
                <c:ptCount val="1"/>
                <c:pt idx="0">
                  <c:v>識字量</c:v>
                </c:pt>
              </c:strCache>
            </c:strRef>
          </c:cat>
          <c:val>
            <c:numRef>
              <c:f>工作表1!$H$2</c:f>
              <c:numCache>
                <c:formatCode>General</c:formatCode>
                <c:ptCount val="1"/>
                <c:pt idx="0">
                  <c:v>961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6E8-4B45-B25F-D88B3AC76A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7934272"/>
        <c:axId val="507941488"/>
      </c:barChart>
      <c:catAx>
        <c:axId val="5079342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507941488"/>
        <c:crosses val="autoZero"/>
        <c:auto val="1"/>
        <c:lblAlgn val="ctr"/>
        <c:lblOffset val="100"/>
        <c:noMultiLvlLbl val="0"/>
      </c:catAx>
      <c:valAx>
        <c:axId val="5079414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5079342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8.0035104986876646E-2"/>
          <c:y val="9.4093996062992138E-2"/>
          <c:w val="0.88663156167979007"/>
          <c:h val="0.6471257381889763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工作表1!$B$1</c:f>
              <c:strCache>
                <c:ptCount val="1"/>
                <c:pt idx="0">
                  <c:v>上學期初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invertIfNegative val="0"/>
          <c:cat>
            <c:strRef>
              <c:f>工作表1!$A$2:$A$8</c:f>
              <c:strCache>
                <c:ptCount val="7"/>
                <c:pt idx="0">
                  <c:v>方承澤</c:v>
                </c:pt>
                <c:pt idx="1">
                  <c:v>吳昊宸</c:v>
                </c:pt>
                <c:pt idx="2">
                  <c:v>林宥均</c:v>
                </c:pt>
                <c:pt idx="3">
                  <c:v>蕭祥任</c:v>
                </c:pt>
                <c:pt idx="4">
                  <c:v>余尚齊</c:v>
                </c:pt>
                <c:pt idx="5">
                  <c:v>郭加樂</c:v>
                </c:pt>
                <c:pt idx="6">
                  <c:v>李靚學</c:v>
                </c:pt>
              </c:strCache>
            </c:strRef>
          </c:cat>
          <c:val>
            <c:numRef>
              <c:f>工作表1!$B$2:$B$8</c:f>
              <c:numCache>
                <c:formatCode>General</c:formatCode>
                <c:ptCount val="7"/>
                <c:pt idx="0">
                  <c:v>0</c:v>
                </c:pt>
                <c:pt idx="1">
                  <c:v>1696</c:v>
                </c:pt>
                <c:pt idx="2">
                  <c:v>37</c:v>
                </c:pt>
                <c:pt idx="3">
                  <c:v>205</c:v>
                </c:pt>
                <c:pt idx="4">
                  <c:v>898</c:v>
                </c:pt>
                <c:pt idx="5">
                  <c:v>510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AC-4ECA-BC31-0DB9F0BC835A}"/>
            </c:ext>
          </c:extLst>
        </c:ser>
        <c:ser>
          <c:idx val="1"/>
          <c:order val="1"/>
          <c:tx>
            <c:strRef>
              <c:f>工作表1!$C$1</c:f>
              <c:strCache>
                <c:ptCount val="1"/>
                <c:pt idx="0">
                  <c:v>上學期末</c:v>
                </c:pt>
              </c:strCache>
            </c:strRef>
          </c:tx>
          <c:spPr>
            <a:solidFill>
              <a:srgbClr val="92D050"/>
            </a:solidFill>
            <a:ln>
              <a:noFill/>
            </a:ln>
            <a:effectLst/>
          </c:spPr>
          <c:invertIfNegative val="0"/>
          <c:cat>
            <c:strRef>
              <c:f>工作表1!$A$2:$A$8</c:f>
              <c:strCache>
                <c:ptCount val="7"/>
                <c:pt idx="0">
                  <c:v>方承澤</c:v>
                </c:pt>
                <c:pt idx="1">
                  <c:v>吳昊宸</c:v>
                </c:pt>
                <c:pt idx="2">
                  <c:v>林宥均</c:v>
                </c:pt>
                <c:pt idx="3">
                  <c:v>蕭祥任</c:v>
                </c:pt>
                <c:pt idx="4">
                  <c:v>余尚齊</c:v>
                </c:pt>
                <c:pt idx="5">
                  <c:v>郭加樂</c:v>
                </c:pt>
                <c:pt idx="6">
                  <c:v>李靚學</c:v>
                </c:pt>
              </c:strCache>
            </c:strRef>
          </c:cat>
          <c:val>
            <c:numRef>
              <c:f>工作表1!$C$2:$C$8</c:f>
              <c:numCache>
                <c:formatCode>General</c:formatCode>
                <c:ptCount val="7"/>
                <c:pt idx="0">
                  <c:v>37</c:v>
                </c:pt>
                <c:pt idx="1">
                  <c:v>2106</c:v>
                </c:pt>
                <c:pt idx="2">
                  <c:v>37</c:v>
                </c:pt>
                <c:pt idx="3">
                  <c:v>583</c:v>
                </c:pt>
                <c:pt idx="4">
                  <c:v>1392</c:v>
                </c:pt>
                <c:pt idx="5">
                  <c:v>940</c:v>
                </c:pt>
                <c:pt idx="6">
                  <c:v>415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AC-4ECA-BC31-0DB9F0BC835A}"/>
            </c:ext>
          </c:extLst>
        </c:ser>
        <c:ser>
          <c:idx val="2"/>
          <c:order val="2"/>
          <c:tx>
            <c:strRef>
              <c:f>工作表1!$D$1</c:f>
              <c:strCache>
                <c:ptCount val="1"/>
                <c:pt idx="0">
                  <c:v>下學期末</c:v>
                </c:pt>
              </c:strCache>
            </c:strRef>
          </c:tx>
          <c:spPr>
            <a:solidFill>
              <a:srgbClr val="0070C0"/>
            </a:solidFill>
            <a:ln>
              <a:noFill/>
            </a:ln>
            <a:effectLst/>
          </c:spPr>
          <c:invertIfNegative val="0"/>
          <c:cat>
            <c:strRef>
              <c:f>工作表1!$A$2:$A$8</c:f>
              <c:strCache>
                <c:ptCount val="7"/>
                <c:pt idx="0">
                  <c:v>方承澤</c:v>
                </c:pt>
                <c:pt idx="1">
                  <c:v>吳昊宸</c:v>
                </c:pt>
                <c:pt idx="2">
                  <c:v>林宥均</c:v>
                </c:pt>
                <c:pt idx="3">
                  <c:v>蕭祥任</c:v>
                </c:pt>
                <c:pt idx="4">
                  <c:v>余尚齊</c:v>
                </c:pt>
                <c:pt idx="5">
                  <c:v>郭加樂</c:v>
                </c:pt>
                <c:pt idx="6">
                  <c:v>李靚學</c:v>
                </c:pt>
              </c:strCache>
            </c:strRef>
          </c:cat>
          <c:val>
            <c:numRef>
              <c:f>工作表1!$D$2:$D$8</c:f>
              <c:numCache>
                <c:formatCode>General</c:formatCode>
                <c:ptCount val="7"/>
                <c:pt idx="0">
                  <c:v>1465</c:v>
                </c:pt>
                <c:pt idx="1">
                  <c:v>2701</c:v>
                </c:pt>
                <c:pt idx="2">
                  <c:v>625</c:v>
                </c:pt>
                <c:pt idx="3">
                  <c:v>814</c:v>
                </c:pt>
                <c:pt idx="4">
                  <c:v>1948</c:v>
                </c:pt>
                <c:pt idx="5">
                  <c:v>2011</c:v>
                </c:pt>
                <c:pt idx="6">
                  <c:v>961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6AC-4ECA-BC31-0DB9F0BC835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08025384"/>
        <c:axId val="508031288"/>
      </c:barChart>
      <c:catAx>
        <c:axId val="5080253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508031288"/>
        <c:crosses val="autoZero"/>
        <c:auto val="1"/>
        <c:lblAlgn val="ctr"/>
        <c:lblOffset val="100"/>
        <c:noMultiLvlLbl val="0"/>
      </c:catAx>
      <c:valAx>
        <c:axId val="50803128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TW"/>
          </a:p>
        </c:txPr>
        <c:crossAx val="5080253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TW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089311-B830-475E-80F1-E166C91F26EF}" type="datetimeFigureOut">
              <a:rPr lang="en-US" smtClean="0"/>
              <a:t>7/14/2020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C794226-DCFC-4059-B351-D1AEFFD67F2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15283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3363838"/>
            <a:ext cx="9144000" cy="144016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70000"/>
                </a:schemeClr>
              </a:gs>
              <a:gs pos="50000">
                <a:schemeClr val="bg1">
                  <a:alpha val="88000"/>
                </a:schemeClr>
              </a:gs>
              <a:gs pos="100000">
                <a:schemeClr val="bg1">
                  <a:alpha val="7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3625257"/>
            <a:ext cx="9144000" cy="478117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FREE PPT TEMPLATES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48" y="4103374"/>
            <a:ext cx="9144000" cy="47744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INSTERT THE TITLE</a:t>
            </a:r>
          </a:p>
          <a:p>
            <a:pPr lvl="0"/>
            <a:r>
              <a:rPr lang="en-US" altLang="ko-KR" dirty="0"/>
              <a:t>OF YOUR PRESENTATION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62736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925" y="636207"/>
            <a:ext cx="4655223" cy="3951767"/>
          </a:xfrm>
          <a:prstGeom prst="rect">
            <a:avLst/>
          </a:prstGeom>
        </p:spPr>
      </p:pic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211710"/>
            <a:ext cx="9144000" cy="576063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Thank you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148" y="2787774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9224771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57120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12904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1691680" y="123478"/>
            <a:ext cx="7452320" cy="576064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1691680" y="699542"/>
            <a:ext cx="745232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077132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-2398" y="555526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2398" y="1131590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3350818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-2398" y="555526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-2398" y="1131590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552185" y="1599886"/>
            <a:ext cx="1944000" cy="219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57514" y="1742290"/>
            <a:ext cx="1730767" cy="1909596"/>
          </a:xfrm>
          <a:custGeom>
            <a:avLst/>
            <a:gdLst>
              <a:gd name="connsiteX0" fmla="*/ 0 w 1728191"/>
              <a:gd name="connsiteY0" fmla="*/ 0 h 1908000"/>
              <a:gd name="connsiteX1" fmla="*/ 1728191 w 1728191"/>
              <a:gd name="connsiteY1" fmla="*/ 0 h 1908000"/>
              <a:gd name="connsiteX2" fmla="*/ 1728191 w 1728191"/>
              <a:gd name="connsiteY2" fmla="*/ 1908000 h 1908000"/>
              <a:gd name="connsiteX3" fmla="*/ 0 w 1728191"/>
              <a:gd name="connsiteY3" fmla="*/ 1908000 h 1908000"/>
              <a:gd name="connsiteX4" fmla="*/ 0 w 1728191"/>
              <a:gd name="connsiteY4" fmla="*/ 0 h 1908000"/>
              <a:gd name="connsiteX0" fmla="*/ 0 w 1728191"/>
              <a:gd name="connsiteY0" fmla="*/ 1596 h 1909596"/>
              <a:gd name="connsiteX1" fmla="*/ 301499 w 1728191"/>
              <a:gd name="connsiteY1" fmla="*/ 0 h 1909596"/>
              <a:gd name="connsiteX2" fmla="*/ 1728191 w 1728191"/>
              <a:gd name="connsiteY2" fmla="*/ 1596 h 1909596"/>
              <a:gd name="connsiteX3" fmla="*/ 1728191 w 1728191"/>
              <a:gd name="connsiteY3" fmla="*/ 1909596 h 1909596"/>
              <a:gd name="connsiteX4" fmla="*/ 0 w 1728191"/>
              <a:gd name="connsiteY4" fmla="*/ 1909596 h 1909596"/>
              <a:gd name="connsiteX5" fmla="*/ 0 w 1728191"/>
              <a:gd name="connsiteY5" fmla="*/ 1596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909596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909596 h 1909596"/>
              <a:gd name="connsiteX4" fmla="*/ 1401355 w 1730767"/>
              <a:gd name="connsiteY4" fmla="*/ 1906073 h 1909596"/>
              <a:gd name="connsiteX5" fmla="*/ 2576 w 1730767"/>
              <a:gd name="connsiteY5" fmla="*/ 1909596 h 1909596"/>
              <a:gd name="connsiteX6" fmla="*/ 0 w 1730767"/>
              <a:gd name="connsiteY6" fmla="*/ 308113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579897 h 1909596"/>
              <a:gd name="connsiteX4" fmla="*/ 1401355 w 1730767"/>
              <a:gd name="connsiteY4" fmla="*/ 1906073 h 1909596"/>
              <a:gd name="connsiteX5" fmla="*/ 2576 w 1730767"/>
              <a:gd name="connsiteY5" fmla="*/ 1909596 h 1909596"/>
              <a:gd name="connsiteX6" fmla="*/ 0 w 1730767"/>
              <a:gd name="connsiteY6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30767" h="1909596">
                <a:moveTo>
                  <a:pt x="0" y="308113"/>
                </a:moveTo>
                <a:lnTo>
                  <a:pt x="304075" y="0"/>
                </a:ln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2582135" y="1599886"/>
            <a:ext cx="1944000" cy="219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2687893" y="1742290"/>
            <a:ext cx="1730767" cy="1909596"/>
          </a:xfrm>
          <a:custGeom>
            <a:avLst/>
            <a:gdLst>
              <a:gd name="connsiteX0" fmla="*/ 0 w 1728191"/>
              <a:gd name="connsiteY0" fmla="*/ 0 h 1908000"/>
              <a:gd name="connsiteX1" fmla="*/ 1728191 w 1728191"/>
              <a:gd name="connsiteY1" fmla="*/ 0 h 1908000"/>
              <a:gd name="connsiteX2" fmla="*/ 1728191 w 1728191"/>
              <a:gd name="connsiteY2" fmla="*/ 1908000 h 1908000"/>
              <a:gd name="connsiteX3" fmla="*/ 0 w 1728191"/>
              <a:gd name="connsiteY3" fmla="*/ 1908000 h 1908000"/>
              <a:gd name="connsiteX4" fmla="*/ 0 w 1728191"/>
              <a:gd name="connsiteY4" fmla="*/ 0 h 1908000"/>
              <a:gd name="connsiteX0" fmla="*/ 0 w 1728191"/>
              <a:gd name="connsiteY0" fmla="*/ 1596 h 1909596"/>
              <a:gd name="connsiteX1" fmla="*/ 301499 w 1728191"/>
              <a:gd name="connsiteY1" fmla="*/ 0 h 1909596"/>
              <a:gd name="connsiteX2" fmla="*/ 1728191 w 1728191"/>
              <a:gd name="connsiteY2" fmla="*/ 1596 h 1909596"/>
              <a:gd name="connsiteX3" fmla="*/ 1728191 w 1728191"/>
              <a:gd name="connsiteY3" fmla="*/ 1909596 h 1909596"/>
              <a:gd name="connsiteX4" fmla="*/ 0 w 1728191"/>
              <a:gd name="connsiteY4" fmla="*/ 1909596 h 1909596"/>
              <a:gd name="connsiteX5" fmla="*/ 0 w 1728191"/>
              <a:gd name="connsiteY5" fmla="*/ 1596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909596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909596 h 1909596"/>
              <a:gd name="connsiteX4" fmla="*/ 1401355 w 1730767"/>
              <a:gd name="connsiteY4" fmla="*/ 1906073 h 1909596"/>
              <a:gd name="connsiteX5" fmla="*/ 2576 w 1730767"/>
              <a:gd name="connsiteY5" fmla="*/ 1909596 h 1909596"/>
              <a:gd name="connsiteX6" fmla="*/ 0 w 1730767"/>
              <a:gd name="connsiteY6" fmla="*/ 308113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579897 h 1909596"/>
              <a:gd name="connsiteX4" fmla="*/ 1401355 w 1730767"/>
              <a:gd name="connsiteY4" fmla="*/ 1906073 h 1909596"/>
              <a:gd name="connsiteX5" fmla="*/ 2576 w 1730767"/>
              <a:gd name="connsiteY5" fmla="*/ 1909596 h 1909596"/>
              <a:gd name="connsiteX6" fmla="*/ 0 w 1730767"/>
              <a:gd name="connsiteY6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30767" h="1909596">
                <a:moveTo>
                  <a:pt x="0" y="308113"/>
                </a:moveTo>
                <a:lnTo>
                  <a:pt x="304075" y="0"/>
                </a:ln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4612085" y="1599886"/>
            <a:ext cx="1944000" cy="2196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4718272" y="1742290"/>
            <a:ext cx="1730767" cy="1909596"/>
          </a:xfrm>
          <a:custGeom>
            <a:avLst/>
            <a:gdLst>
              <a:gd name="connsiteX0" fmla="*/ 0 w 1728191"/>
              <a:gd name="connsiteY0" fmla="*/ 0 h 1908000"/>
              <a:gd name="connsiteX1" fmla="*/ 1728191 w 1728191"/>
              <a:gd name="connsiteY1" fmla="*/ 0 h 1908000"/>
              <a:gd name="connsiteX2" fmla="*/ 1728191 w 1728191"/>
              <a:gd name="connsiteY2" fmla="*/ 1908000 h 1908000"/>
              <a:gd name="connsiteX3" fmla="*/ 0 w 1728191"/>
              <a:gd name="connsiteY3" fmla="*/ 1908000 h 1908000"/>
              <a:gd name="connsiteX4" fmla="*/ 0 w 1728191"/>
              <a:gd name="connsiteY4" fmla="*/ 0 h 1908000"/>
              <a:gd name="connsiteX0" fmla="*/ 0 w 1728191"/>
              <a:gd name="connsiteY0" fmla="*/ 1596 h 1909596"/>
              <a:gd name="connsiteX1" fmla="*/ 301499 w 1728191"/>
              <a:gd name="connsiteY1" fmla="*/ 0 h 1909596"/>
              <a:gd name="connsiteX2" fmla="*/ 1728191 w 1728191"/>
              <a:gd name="connsiteY2" fmla="*/ 1596 h 1909596"/>
              <a:gd name="connsiteX3" fmla="*/ 1728191 w 1728191"/>
              <a:gd name="connsiteY3" fmla="*/ 1909596 h 1909596"/>
              <a:gd name="connsiteX4" fmla="*/ 0 w 1728191"/>
              <a:gd name="connsiteY4" fmla="*/ 1909596 h 1909596"/>
              <a:gd name="connsiteX5" fmla="*/ 0 w 1728191"/>
              <a:gd name="connsiteY5" fmla="*/ 1596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909596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909596 h 1909596"/>
              <a:gd name="connsiteX4" fmla="*/ 1401355 w 1730767"/>
              <a:gd name="connsiteY4" fmla="*/ 1906073 h 1909596"/>
              <a:gd name="connsiteX5" fmla="*/ 2576 w 1730767"/>
              <a:gd name="connsiteY5" fmla="*/ 1909596 h 1909596"/>
              <a:gd name="connsiteX6" fmla="*/ 0 w 1730767"/>
              <a:gd name="connsiteY6" fmla="*/ 308113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579897 h 1909596"/>
              <a:gd name="connsiteX4" fmla="*/ 1401355 w 1730767"/>
              <a:gd name="connsiteY4" fmla="*/ 1906073 h 1909596"/>
              <a:gd name="connsiteX5" fmla="*/ 2576 w 1730767"/>
              <a:gd name="connsiteY5" fmla="*/ 1909596 h 1909596"/>
              <a:gd name="connsiteX6" fmla="*/ 0 w 1730767"/>
              <a:gd name="connsiteY6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30767" h="1909596">
                <a:moveTo>
                  <a:pt x="0" y="308113"/>
                </a:moveTo>
                <a:lnTo>
                  <a:pt x="304075" y="0"/>
                </a:ln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6642034" y="1599886"/>
            <a:ext cx="1944000" cy="219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6748651" y="1742290"/>
            <a:ext cx="1730767" cy="1909596"/>
          </a:xfrm>
          <a:custGeom>
            <a:avLst/>
            <a:gdLst>
              <a:gd name="connsiteX0" fmla="*/ 0 w 1728191"/>
              <a:gd name="connsiteY0" fmla="*/ 0 h 1908000"/>
              <a:gd name="connsiteX1" fmla="*/ 1728191 w 1728191"/>
              <a:gd name="connsiteY1" fmla="*/ 0 h 1908000"/>
              <a:gd name="connsiteX2" fmla="*/ 1728191 w 1728191"/>
              <a:gd name="connsiteY2" fmla="*/ 1908000 h 1908000"/>
              <a:gd name="connsiteX3" fmla="*/ 0 w 1728191"/>
              <a:gd name="connsiteY3" fmla="*/ 1908000 h 1908000"/>
              <a:gd name="connsiteX4" fmla="*/ 0 w 1728191"/>
              <a:gd name="connsiteY4" fmla="*/ 0 h 1908000"/>
              <a:gd name="connsiteX0" fmla="*/ 0 w 1728191"/>
              <a:gd name="connsiteY0" fmla="*/ 1596 h 1909596"/>
              <a:gd name="connsiteX1" fmla="*/ 301499 w 1728191"/>
              <a:gd name="connsiteY1" fmla="*/ 0 h 1909596"/>
              <a:gd name="connsiteX2" fmla="*/ 1728191 w 1728191"/>
              <a:gd name="connsiteY2" fmla="*/ 1596 h 1909596"/>
              <a:gd name="connsiteX3" fmla="*/ 1728191 w 1728191"/>
              <a:gd name="connsiteY3" fmla="*/ 1909596 h 1909596"/>
              <a:gd name="connsiteX4" fmla="*/ 0 w 1728191"/>
              <a:gd name="connsiteY4" fmla="*/ 1909596 h 1909596"/>
              <a:gd name="connsiteX5" fmla="*/ 0 w 1728191"/>
              <a:gd name="connsiteY5" fmla="*/ 1596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909596 h 1909596"/>
              <a:gd name="connsiteX4" fmla="*/ 2576 w 1730767"/>
              <a:gd name="connsiteY4" fmla="*/ 1909596 h 1909596"/>
              <a:gd name="connsiteX5" fmla="*/ 0 w 1730767"/>
              <a:gd name="connsiteY5" fmla="*/ 308113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909596 h 1909596"/>
              <a:gd name="connsiteX4" fmla="*/ 1401355 w 1730767"/>
              <a:gd name="connsiteY4" fmla="*/ 1906073 h 1909596"/>
              <a:gd name="connsiteX5" fmla="*/ 2576 w 1730767"/>
              <a:gd name="connsiteY5" fmla="*/ 1909596 h 1909596"/>
              <a:gd name="connsiteX6" fmla="*/ 0 w 1730767"/>
              <a:gd name="connsiteY6" fmla="*/ 308113 h 1909596"/>
              <a:gd name="connsiteX0" fmla="*/ 0 w 1730767"/>
              <a:gd name="connsiteY0" fmla="*/ 308113 h 1909596"/>
              <a:gd name="connsiteX1" fmla="*/ 304075 w 1730767"/>
              <a:gd name="connsiteY1" fmla="*/ 0 h 1909596"/>
              <a:gd name="connsiteX2" fmla="*/ 1730767 w 1730767"/>
              <a:gd name="connsiteY2" fmla="*/ 1596 h 1909596"/>
              <a:gd name="connsiteX3" fmla="*/ 1730767 w 1730767"/>
              <a:gd name="connsiteY3" fmla="*/ 1579897 h 1909596"/>
              <a:gd name="connsiteX4" fmla="*/ 1401355 w 1730767"/>
              <a:gd name="connsiteY4" fmla="*/ 1906073 h 1909596"/>
              <a:gd name="connsiteX5" fmla="*/ 2576 w 1730767"/>
              <a:gd name="connsiteY5" fmla="*/ 1909596 h 1909596"/>
              <a:gd name="connsiteX6" fmla="*/ 0 w 1730767"/>
              <a:gd name="connsiteY6" fmla="*/ 308113 h 19095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30767" h="1909596">
                <a:moveTo>
                  <a:pt x="0" y="308113"/>
                </a:moveTo>
                <a:lnTo>
                  <a:pt x="304075" y="0"/>
                </a:lnTo>
                <a:lnTo>
                  <a:pt x="1730767" y="1596"/>
                </a:lnTo>
                <a:lnTo>
                  <a:pt x="1730767" y="1579897"/>
                </a:lnTo>
                <a:lnTo>
                  <a:pt x="1401355" y="1906073"/>
                </a:lnTo>
                <a:lnTo>
                  <a:pt x="2576" y="1909596"/>
                </a:lnTo>
                <a:cubicBezTo>
                  <a:pt x="1717" y="1375768"/>
                  <a:pt x="859" y="841941"/>
                  <a:pt x="0" y="30811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4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11245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843808" y="0"/>
            <a:ext cx="3456384" cy="5143500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616302" y="1169208"/>
            <a:ext cx="1915817" cy="298671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0" name="자유형: 도형 9">
            <a:extLst>
              <a:ext uri="{FF2B5EF4-FFF2-40B4-BE49-F238E27FC236}">
                <a16:creationId xmlns:a16="http://schemas.microsoft.com/office/drawing/2014/main" id="{D9B7425D-12B5-4BD3-AFE0-E211BEC2925B}"/>
              </a:ext>
            </a:extLst>
          </p:cNvPr>
          <p:cNvSpPr/>
          <p:nvPr userDrawn="1"/>
        </p:nvSpPr>
        <p:spPr>
          <a:xfrm>
            <a:off x="3449684" y="771550"/>
            <a:ext cx="2244633" cy="4032448"/>
          </a:xfrm>
          <a:custGeom>
            <a:avLst/>
            <a:gdLst>
              <a:gd name="connsiteX0" fmla="*/ 1074311 w 2244633"/>
              <a:gd name="connsiteY0" fmla="*/ 3650043 h 4032448"/>
              <a:gd name="connsiteX1" fmla="*/ 1170321 w 2244633"/>
              <a:gd name="connsiteY1" fmla="*/ 3650043 h 4032448"/>
              <a:gd name="connsiteX2" fmla="*/ 1194324 w 2244633"/>
              <a:gd name="connsiteY2" fmla="*/ 3674046 h 4032448"/>
              <a:gd name="connsiteX3" fmla="*/ 1194324 w 2244633"/>
              <a:gd name="connsiteY3" fmla="*/ 3770056 h 4032448"/>
              <a:gd name="connsiteX4" fmla="*/ 1170321 w 2244633"/>
              <a:gd name="connsiteY4" fmla="*/ 3794059 h 4032448"/>
              <a:gd name="connsiteX5" fmla="*/ 1074311 w 2244633"/>
              <a:gd name="connsiteY5" fmla="*/ 3794059 h 4032448"/>
              <a:gd name="connsiteX6" fmla="*/ 1050308 w 2244633"/>
              <a:gd name="connsiteY6" fmla="*/ 3770056 h 4032448"/>
              <a:gd name="connsiteX7" fmla="*/ 1050308 w 2244633"/>
              <a:gd name="connsiteY7" fmla="*/ 3674046 h 4032448"/>
              <a:gd name="connsiteX8" fmla="*/ 1074311 w 2244633"/>
              <a:gd name="connsiteY8" fmla="*/ 3650043 h 4032448"/>
              <a:gd name="connsiteX9" fmla="*/ 1122317 w 2244633"/>
              <a:gd name="connsiteY9" fmla="*/ 3550171 h 4032448"/>
              <a:gd name="connsiteX10" fmla="*/ 960590 w 2244633"/>
              <a:gd name="connsiteY10" fmla="*/ 3718057 h 4032448"/>
              <a:gd name="connsiteX11" fmla="*/ 1122317 w 2244633"/>
              <a:gd name="connsiteY11" fmla="*/ 3885942 h 4032448"/>
              <a:gd name="connsiteX12" fmla="*/ 1284043 w 2244633"/>
              <a:gd name="connsiteY12" fmla="*/ 3718057 h 4032448"/>
              <a:gd name="connsiteX13" fmla="*/ 1122317 w 2244633"/>
              <a:gd name="connsiteY13" fmla="*/ 3550171 h 4032448"/>
              <a:gd name="connsiteX14" fmla="*/ 172664 w 2244633"/>
              <a:gd name="connsiteY14" fmla="*/ 402120 h 4032448"/>
              <a:gd name="connsiteX15" fmla="*/ 172664 w 2244633"/>
              <a:gd name="connsiteY15" fmla="*/ 3359577 h 4032448"/>
              <a:gd name="connsiteX16" fmla="*/ 2071969 w 2244633"/>
              <a:gd name="connsiteY16" fmla="*/ 3359577 h 4032448"/>
              <a:gd name="connsiteX17" fmla="*/ 2071969 w 2244633"/>
              <a:gd name="connsiteY17" fmla="*/ 402120 h 4032448"/>
              <a:gd name="connsiteX18" fmla="*/ 863349 w 2244633"/>
              <a:gd name="connsiteY18" fmla="*/ 133260 h 4032448"/>
              <a:gd name="connsiteX19" fmla="*/ 798608 w 2244633"/>
              <a:gd name="connsiteY19" fmla="*/ 200468 h 4032448"/>
              <a:gd name="connsiteX20" fmla="*/ 863349 w 2244633"/>
              <a:gd name="connsiteY20" fmla="*/ 267675 h 4032448"/>
              <a:gd name="connsiteX21" fmla="*/ 1381284 w 2244633"/>
              <a:gd name="connsiteY21" fmla="*/ 267675 h 4032448"/>
              <a:gd name="connsiteX22" fmla="*/ 1446026 w 2244633"/>
              <a:gd name="connsiteY22" fmla="*/ 200468 h 4032448"/>
              <a:gd name="connsiteX23" fmla="*/ 1381284 w 2244633"/>
              <a:gd name="connsiteY23" fmla="*/ 133260 h 4032448"/>
              <a:gd name="connsiteX24" fmla="*/ 631322 w 2244633"/>
              <a:gd name="connsiteY24" fmla="*/ 126821 h 4032448"/>
              <a:gd name="connsiteX25" fmla="*/ 559314 w 2244633"/>
              <a:gd name="connsiteY25" fmla="*/ 198829 h 4032448"/>
              <a:gd name="connsiteX26" fmla="*/ 631322 w 2244633"/>
              <a:gd name="connsiteY26" fmla="*/ 270837 h 4032448"/>
              <a:gd name="connsiteX27" fmla="*/ 703330 w 2244633"/>
              <a:gd name="connsiteY27" fmla="*/ 198829 h 4032448"/>
              <a:gd name="connsiteX28" fmla="*/ 631322 w 2244633"/>
              <a:gd name="connsiteY28" fmla="*/ 126821 h 4032448"/>
              <a:gd name="connsiteX29" fmla="*/ 374113 w 2244633"/>
              <a:gd name="connsiteY29" fmla="*/ 0 h 4032448"/>
              <a:gd name="connsiteX30" fmla="*/ 1870520 w 2244633"/>
              <a:gd name="connsiteY30" fmla="*/ 0 h 4032448"/>
              <a:gd name="connsiteX31" fmla="*/ 2244633 w 2244633"/>
              <a:gd name="connsiteY31" fmla="*/ 388361 h 4032448"/>
              <a:gd name="connsiteX32" fmla="*/ 2244633 w 2244633"/>
              <a:gd name="connsiteY32" fmla="*/ 3644087 h 4032448"/>
              <a:gd name="connsiteX33" fmla="*/ 1870520 w 2244633"/>
              <a:gd name="connsiteY33" fmla="*/ 4032448 h 4032448"/>
              <a:gd name="connsiteX34" fmla="*/ 374113 w 2244633"/>
              <a:gd name="connsiteY34" fmla="*/ 4032448 h 4032448"/>
              <a:gd name="connsiteX35" fmla="*/ 0 w 2244633"/>
              <a:gd name="connsiteY35" fmla="*/ 3644087 h 4032448"/>
              <a:gd name="connsiteX36" fmla="*/ 0 w 2244633"/>
              <a:gd name="connsiteY36" fmla="*/ 388361 h 4032448"/>
              <a:gd name="connsiteX37" fmla="*/ 374113 w 2244633"/>
              <a:gd name="connsiteY37" fmla="*/ 0 h 4032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2244633" h="4032448">
                <a:moveTo>
                  <a:pt x="1074311" y="3650043"/>
                </a:moveTo>
                <a:lnTo>
                  <a:pt x="1170321" y="3650043"/>
                </a:lnTo>
                <a:cubicBezTo>
                  <a:pt x="1183577" y="3650043"/>
                  <a:pt x="1194324" y="3660790"/>
                  <a:pt x="1194324" y="3674046"/>
                </a:cubicBezTo>
                <a:lnTo>
                  <a:pt x="1194324" y="3770056"/>
                </a:lnTo>
                <a:cubicBezTo>
                  <a:pt x="1194324" y="3783312"/>
                  <a:pt x="1183577" y="3794059"/>
                  <a:pt x="1170321" y="3794059"/>
                </a:cubicBezTo>
                <a:lnTo>
                  <a:pt x="1074311" y="3794059"/>
                </a:lnTo>
                <a:cubicBezTo>
                  <a:pt x="1061055" y="3794059"/>
                  <a:pt x="1050308" y="3783312"/>
                  <a:pt x="1050308" y="3770056"/>
                </a:cubicBezTo>
                <a:lnTo>
                  <a:pt x="1050308" y="3674046"/>
                </a:lnTo>
                <a:cubicBezTo>
                  <a:pt x="1050308" y="3660790"/>
                  <a:pt x="1061055" y="3650043"/>
                  <a:pt x="1074311" y="3650043"/>
                </a:cubicBezTo>
                <a:close/>
                <a:moveTo>
                  <a:pt x="1122317" y="3550171"/>
                </a:moveTo>
                <a:cubicBezTo>
                  <a:pt x="1032998" y="3550171"/>
                  <a:pt x="960590" y="3625336"/>
                  <a:pt x="960590" y="3718057"/>
                </a:cubicBezTo>
                <a:cubicBezTo>
                  <a:pt x="960590" y="3810777"/>
                  <a:pt x="1032998" y="3885942"/>
                  <a:pt x="1122317" y="3885942"/>
                </a:cubicBezTo>
                <a:cubicBezTo>
                  <a:pt x="1211635" y="3885942"/>
                  <a:pt x="1284043" y="3810777"/>
                  <a:pt x="1284043" y="3718057"/>
                </a:cubicBezTo>
                <a:cubicBezTo>
                  <a:pt x="1284043" y="3625336"/>
                  <a:pt x="1211635" y="3550171"/>
                  <a:pt x="1122317" y="3550171"/>
                </a:cubicBezTo>
                <a:close/>
                <a:moveTo>
                  <a:pt x="172664" y="402120"/>
                </a:moveTo>
                <a:lnTo>
                  <a:pt x="172664" y="3359577"/>
                </a:lnTo>
                <a:lnTo>
                  <a:pt x="2071969" y="3359577"/>
                </a:lnTo>
                <a:lnTo>
                  <a:pt x="2071969" y="402120"/>
                </a:lnTo>
                <a:close/>
                <a:moveTo>
                  <a:pt x="863349" y="133260"/>
                </a:moveTo>
                <a:cubicBezTo>
                  <a:pt x="827594" y="133260"/>
                  <a:pt x="798608" y="163350"/>
                  <a:pt x="798608" y="200468"/>
                </a:cubicBezTo>
                <a:cubicBezTo>
                  <a:pt x="798608" y="237585"/>
                  <a:pt x="827594" y="267675"/>
                  <a:pt x="863349" y="267675"/>
                </a:cubicBezTo>
                <a:lnTo>
                  <a:pt x="1381284" y="267675"/>
                </a:lnTo>
                <a:cubicBezTo>
                  <a:pt x="1417040" y="267675"/>
                  <a:pt x="1446026" y="237585"/>
                  <a:pt x="1446026" y="200468"/>
                </a:cubicBezTo>
                <a:cubicBezTo>
                  <a:pt x="1446026" y="163350"/>
                  <a:pt x="1417040" y="133260"/>
                  <a:pt x="1381284" y="133260"/>
                </a:cubicBezTo>
                <a:close/>
                <a:moveTo>
                  <a:pt x="631322" y="126821"/>
                </a:moveTo>
                <a:cubicBezTo>
                  <a:pt x="591553" y="126821"/>
                  <a:pt x="559314" y="159060"/>
                  <a:pt x="559314" y="198829"/>
                </a:cubicBezTo>
                <a:cubicBezTo>
                  <a:pt x="559314" y="238598"/>
                  <a:pt x="591553" y="270837"/>
                  <a:pt x="631322" y="270837"/>
                </a:cubicBezTo>
                <a:cubicBezTo>
                  <a:pt x="671091" y="270837"/>
                  <a:pt x="703330" y="238598"/>
                  <a:pt x="703330" y="198829"/>
                </a:cubicBezTo>
                <a:cubicBezTo>
                  <a:pt x="703330" y="159060"/>
                  <a:pt x="671091" y="126821"/>
                  <a:pt x="631322" y="126821"/>
                </a:cubicBezTo>
                <a:close/>
                <a:moveTo>
                  <a:pt x="374113" y="0"/>
                </a:moveTo>
                <a:lnTo>
                  <a:pt x="1870520" y="0"/>
                </a:lnTo>
                <a:cubicBezTo>
                  <a:pt x="2077136" y="0"/>
                  <a:pt x="2244633" y="173876"/>
                  <a:pt x="2244633" y="388361"/>
                </a:cubicBezTo>
                <a:lnTo>
                  <a:pt x="2244633" y="3644087"/>
                </a:lnTo>
                <a:cubicBezTo>
                  <a:pt x="2244633" y="3858572"/>
                  <a:pt x="2077136" y="4032448"/>
                  <a:pt x="1870520" y="4032448"/>
                </a:cubicBezTo>
                <a:lnTo>
                  <a:pt x="374113" y="4032448"/>
                </a:lnTo>
                <a:cubicBezTo>
                  <a:pt x="167497" y="4032448"/>
                  <a:pt x="0" y="3858572"/>
                  <a:pt x="0" y="3644087"/>
                </a:cubicBezTo>
                <a:lnTo>
                  <a:pt x="0" y="388361"/>
                </a:lnTo>
                <a:cubicBezTo>
                  <a:pt x="0" y="173876"/>
                  <a:pt x="167497" y="0"/>
                  <a:pt x="3741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59670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Images and Conten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9144000" cy="309634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933500" y="1491630"/>
            <a:ext cx="2644455" cy="199175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6139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Images and Conten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3045692"/>
            <a:ext cx="9153525" cy="2097807"/>
          </a:xfrm>
          <a:custGeom>
            <a:avLst/>
            <a:gdLst>
              <a:gd name="connsiteX0" fmla="*/ 0 w 9144000"/>
              <a:gd name="connsiteY0" fmla="*/ 0 h 1059582"/>
              <a:gd name="connsiteX1" fmla="*/ 9144000 w 9144000"/>
              <a:gd name="connsiteY1" fmla="*/ 0 h 1059582"/>
              <a:gd name="connsiteX2" fmla="*/ 9144000 w 9144000"/>
              <a:gd name="connsiteY2" fmla="*/ 1059582 h 1059582"/>
              <a:gd name="connsiteX3" fmla="*/ 0 w 9144000"/>
              <a:gd name="connsiteY3" fmla="*/ 1059582 h 1059582"/>
              <a:gd name="connsiteX4" fmla="*/ 0 w 9144000"/>
              <a:gd name="connsiteY4" fmla="*/ 0 h 1059582"/>
              <a:gd name="connsiteX0" fmla="*/ 0 w 9153525"/>
              <a:gd name="connsiteY0" fmla="*/ 1038225 h 2097807"/>
              <a:gd name="connsiteX1" fmla="*/ 9153525 w 9153525"/>
              <a:gd name="connsiteY1" fmla="*/ 0 h 2097807"/>
              <a:gd name="connsiteX2" fmla="*/ 9144000 w 9153525"/>
              <a:gd name="connsiteY2" fmla="*/ 2097807 h 2097807"/>
              <a:gd name="connsiteX3" fmla="*/ 0 w 9153525"/>
              <a:gd name="connsiteY3" fmla="*/ 2097807 h 2097807"/>
              <a:gd name="connsiteX4" fmla="*/ 0 w 9153525"/>
              <a:gd name="connsiteY4" fmla="*/ 1038225 h 2097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3525" h="2097807">
                <a:moveTo>
                  <a:pt x="0" y="1038225"/>
                </a:moveTo>
                <a:lnTo>
                  <a:pt x="9153525" y="0"/>
                </a:lnTo>
                <a:lnTo>
                  <a:pt x="9144000" y="2097807"/>
                </a:lnTo>
                <a:lnTo>
                  <a:pt x="0" y="2097807"/>
                </a:lnTo>
                <a:lnTo>
                  <a:pt x="0" y="103822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5" name="Picture 2" descr="D:\KBM-정애\014-Fullppt\PNG이미지\모니터.png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214344"/>
            <a:ext cx="3816424" cy="3661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71160" y="1374774"/>
            <a:ext cx="3455535" cy="232379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strike="noStrike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62941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Images and Conten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439426" y="3075998"/>
            <a:ext cx="1800000" cy="172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2235891" y="3075998"/>
            <a:ext cx="2862064" cy="172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6890886" y="3075998"/>
            <a:ext cx="1800000" cy="172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5094420" y="3075998"/>
            <a:ext cx="1800000" cy="172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439426" y="1275606"/>
            <a:ext cx="1800000" cy="172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6890886" y="1275606"/>
            <a:ext cx="1800000" cy="1728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53590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Images and Conten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6444208" y="267494"/>
            <a:ext cx="2160000" cy="21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0" hasCustomPrompt="1"/>
          </p:nvPr>
        </p:nvSpPr>
        <p:spPr>
          <a:xfrm>
            <a:off x="6444208" y="2715766"/>
            <a:ext cx="2160000" cy="21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1" hasCustomPrompt="1"/>
          </p:nvPr>
        </p:nvSpPr>
        <p:spPr>
          <a:xfrm>
            <a:off x="3986213" y="267494"/>
            <a:ext cx="2160000" cy="21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3986213" y="2715766"/>
            <a:ext cx="2160000" cy="21600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3148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Images and Contents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81632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00" b="0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IMAGES &amp; CONTENTS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757696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sp>
        <p:nvSpPr>
          <p:cNvPr id="4" name="Frame 3"/>
          <p:cNvSpPr/>
          <p:nvPr userDrawn="1"/>
        </p:nvSpPr>
        <p:spPr>
          <a:xfrm>
            <a:off x="540000" y="2427734"/>
            <a:ext cx="2591840" cy="2175766"/>
          </a:xfrm>
          <a:prstGeom prst="frame">
            <a:avLst>
              <a:gd name="adj1" fmla="val 1579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Frame 4"/>
          <p:cNvSpPr/>
          <p:nvPr userDrawn="1"/>
        </p:nvSpPr>
        <p:spPr>
          <a:xfrm>
            <a:off x="3276080" y="2427734"/>
            <a:ext cx="2591840" cy="2175766"/>
          </a:xfrm>
          <a:prstGeom prst="frame">
            <a:avLst>
              <a:gd name="adj1" fmla="val 1579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6" name="Frame 5"/>
          <p:cNvSpPr/>
          <p:nvPr userDrawn="1"/>
        </p:nvSpPr>
        <p:spPr>
          <a:xfrm>
            <a:off x="6012160" y="2427734"/>
            <a:ext cx="2591840" cy="2175766"/>
          </a:xfrm>
          <a:prstGeom prst="frame">
            <a:avLst>
              <a:gd name="adj1" fmla="val 1579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7" name="Picture Placeholder 2"/>
          <p:cNvSpPr>
            <a:spLocks noGrp="1"/>
          </p:cNvSpPr>
          <p:nvPr>
            <p:ph type="pic" idx="12" hasCustomPrompt="1"/>
          </p:nvPr>
        </p:nvSpPr>
        <p:spPr>
          <a:xfrm>
            <a:off x="753718" y="1498354"/>
            <a:ext cx="2164404" cy="186548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483054" y="1498354"/>
            <a:ext cx="2164404" cy="186548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6225878" y="1498354"/>
            <a:ext cx="2164404" cy="186548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Insert Your Image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637571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755576" y="466625"/>
            <a:ext cx="7620148" cy="421284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3275856" y="0"/>
            <a:ext cx="2592288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53945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62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Images and Contents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411510"/>
            <a:ext cx="6444208" cy="432048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8" name="그림 개체 틀 7">
            <a:extLst>
              <a:ext uri="{FF2B5EF4-FFF2-40B4-BE49-F238E27FC236}">
                <a16:creationId xmlns:a16="http://schemas.microsoft.com/office/drawing/2014/main" id="{9F2EC2D3-607F-4842-8AB5-DAC56E382FAF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135622" y="195487"/>
            <a:ext cx="6120680" cy="4752526"/>
          </a:xfrm>
          <a:custGeom>
            <a:avLst/>
            <a:gdLst>
              <a:gd name="connsiteX0" fmla="*/ 2088232 w 6120680"/>
              <a:gd name="connsiteY0" fmla="*/ 0 h 4752526"/>
              <a:gd name="connsiteX1" fmla="*/ 4032448 w 6120680"/>
              <a:gd name="connsiteY1" fmla="*/ 0 h 4752526"/>
              <a:gd name="connsiteX2" fmla="*/ 4032448 w 6120680"/>
              <a:gd name="connsiteY2" fmla="*/ 4752526 h 4752526"/>
              <a:gd name="connsiteX3" fmla="*/ 2088232 w 6120680"/>
              <a:gd name="connsiteY3" fmla="*/ 4752526 h 4752526"/>
              <a:gd name="connsiteX4" fmla="*/ 0 w 6120680"/>
              <a:gd name="connsiteY4" fmla="*/ 0 h 4752526"/>
              <a:gd name="connsiteX5" fmla="*/ 1944216 w 6120680"/>
              <a:gd name="connsiteY5" fmla="*/ 0 h 4752526"/>
              <a:gd name="connsiteX6" fmla="*/ 1944216 w 6120680"/>
              <a:gd name="connsiteY6" fmla="*/ 4752526 h 4752526"/>
              <a:gd name="connsiteX7" fmla="*/ 0 w 6120680"/>
              <a:gd name="connsiteY7" fmla="*/ 4752526 h 4752526"/>
              <a:gd name="connsiteX8" fmla="*/ 4176464 w 6120680"/>
              <a:gd name="connsiteY8" fmla="*/ 0 h 4752526"/>
              <a:gd name="connsiteX9" fmla="*/ 6120680 w 6120680"/>
              <a:gd name="connsiteY9" fmla="*/ 0 h 4752526"/>
              <a:gd name="connsiteX10" fmla="*/ 6120680 w 6120680"/>
              <a:gd name="connsiteY10" fmla="*/ 4752526 h 4752526"/>
              <a:gd name="connsiteX11" fmla="*/ 4176464 w 6120680"/>
              <a:gd name="connsiteY11" fmla="*/ 4752526 h 47525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20680" h="4752526">
                <a:moveTo>
                  <a:pt x="2088232" y="0"/>
                </a:moveTo>
                <a:lnTo>
                  <a:pt x="4032448" y="0"/>
                </a:lnTo>
                <a:lnTo>
                  <a:pt x="4032448" y="4752526"/>
                </a:lnTo>
                <a:lnTo>
                  <a:pt x="2088232" y="4752526"/>
                </a:lnTo>
                <a:close/>
                <a:moveTo>
                  <a:pt x="0" y="0"/>
                </a:moveTo>
                <a:lnTo>
                  <a:pt x="1944216" y="0"/>
                </a:lnTo>
                <a:lnTo>
                  <a:pt x="1944216" y="4752526"/>
                </a:lnTo>
                <a:lnTo>
                  <a:pt x="0" y="4752526"/>
                </a:lnTo>
                <a:close/>
                <a:moveTo>
                  <a:pt x="4176464" y="0"/>
                </a:moveTo>
                <a:lnTo>
                  <a:pt x="6120680" y="0"/>
                </a:lnTo>
                <a:lnTo>
                  <a:pt x="6120680" y="4752526"/>
                </a:lnTo>
                <a:lnTo>
                  <a:pt x="4176464" y="4752526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wrap="square" anchor="ctr">
            <a:noAutofit/>
          </a:bodyPr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238433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Images and Conten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" hasCustomPrompt="1"/>
          </p:nvPr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815799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Images and Contents Layout"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idx="13" hasCustomPrompt="1"/>
          </p:nvPr>
        </p:nvSpPr>
        <p:spPr>
          <a:xfrm>
            <a:off x="3960440" y="267494"/>
            <a:ext cx="3294112" cy="15121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5" name="Picture Placeholder 2"/>
          <p:cNvSpPr>
            <a:spLocks noGrp="1"/>
          </p:cNvSpPr>
          <p:nvPr>
            <p:ph type="pic" idx="14" hasCustomPrompt="1"/>
          </p:nvPr>
        </p:nvSpPr>
        <p:spPr>
          <a:xfrm>
            <a:off x="7308472" y="1851670"/>
            <a:ext cx="1512000" cy="15121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6" name="Picture Placeholder 2"/>
          <p:cNvSpPr>
            <a:spLocks noGrp="1"/>
          </p:cNvSpPr>
          <p:nvPr>
            <p:ph type="pic" idx="15" hasCustomPrompt="1"/>
          </p:nvPr>
        </p:nvSpPr>
        <p:spPr>
          <a:xfrm>
            <a:off x="5742552" y="3435846"/>
            <a:ext cx="3077920" cy="15121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7" name="Picture Placeholder 2"/>
          <p:cNvSpPr>
            <a:spLocks noGrp="1"/>
          </p:cNvSpPr>
          <p:nvPr>
            <p:ph type="pic" idx="16" hasCustomPrompt="1"/>
          </p:nvPr>
        </p:nvSpPr>
        <p:spPr>
          <a:xfrm>
            <a:off x="3960440" y="1851670"/>
            <a:ext cx="1728192" cy="30963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7" hasCustomPrompt="1"/>
          </p:nvPr>
        </p:nvSpPr>
        <p:spPr>
          <a:xfrm>
            <a:off x="5742552" y="1851099"/>
            <a:ext cx="1512000" cy="15121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8" hasCustomPrompt="1"/>
          </p:nvPr>
        </p:nvSpPr>
        <p:spPr>
          <a:xfrm>
            <a:off x="7308472" y="267494"/>
            <a:ext cx="1512000" cy="151216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  <p:sp>
        <p:nvSpPr>
          <p:cNvPr id="12" name="Picture Placeholder 2"/>
          <p:cNvSpPr>
            <a:spLocks noGrp="1"/>
          </p:cNvSpPr>
          <p:nvPr>
            <p:ph type="pic" idx="19" hasCustomPrompt="1"/>
          </p:nvPr>
        </p:nvSpPr>
        <p:spPr>
          <a:xfrm>
            <a:off x="323528" y="267494"/>
            <a:ext cx="3273112" cy="46805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ctr"/>
          <a:lstStyle>
            <a:lvl1pPr marL="0" indent="0" algn="ctr">
              <a:buNone/>
              <a:defRPr sz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dirty="0"/>
              <a:t>Your Picture Here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959490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con set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>
          <a:xfrm>
            <a:off x="395536" y="1131589"/>
            <a:ext cx="2808312" cy="3649171"/>
          </a:xfrm>
          <a:prstGeom prst="roundRect">
            <a:avLst>
              <a:gd name="adj" fmla="val 3471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ICON SETS LAYOUT</a:t>
            </a:r>
          </a:p>
        </p:txBody>
      </p:sp>
      <p:grpSp>
        <p:nvGrpSpPr>
          <p:cNvPr id="5" name="Group 4"/>
          <p:cNvGrpSpPr/>
          <p:nvPr userDrawn="1"/>
        </p:nvGrpSpPr>
        <p:grpSpPr>
          <a:xfrm>
            <a:off x="531932" y="1238201"/>
            <a:ext cx="2563041" cy="3349772"/>
            <a:chOff x="531932" y="1238201"/>
            <a:chExt cx="2563041" cy="3349772"/>
          </a:xfrm>
        </p:grpSpPr>
        <p:sp>
          <p:nvSpPr>
            <p:cNvPr id="9" name="Rounded Rectangle 8"/>
            <p:cNvSpPr/>
            <p:nvPr/>
          </p:nvSpPr>
          <p:spPr>
            <a:xfrm>
              <a:off x="531932" y="1347500"/>
              <a:ext cx="108520" cy="3240473"/>
            </a:xfrm>
            <a:prstGeom prst="roundRect">
              <a:avLst>
                <a:gd name="adj" fmla="val 50000"/>
              </a:avLst>
            </a:prstGeom>
            <a:solidFill>
              <a:schemeClr val="bg1">
                <a:alpha val="4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2" name="Half Frame 11"/>
            <p:cNvSpPr/>
            <p:nvPr/>
          </p:nvSpPr>
          <p:spPr>
            <a:xfrm rot="5400000">
              <a:off x="2592642" y="1238201"/>
              <a:ext cx="502331" cy="502331"/>
            </a:xfrm>
            <a:prstGeom prst="halfFrame">
              <a:avLst>
                <a:gd name="adj1" fmla="val 23728"/>
                <a:gd name="adj2" fmla="val 24642"/>
              </a:avLst>
            </a:prstGeom>
            <a:solidFill>
              <a:schemeClr val="bg1">
                <a:alpha val="2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schemeClr val="tx1"/>
                </a:solidFill>
              </a:endParaRPr>
            </a:p>
          </p:txBody>
        </p:sp>
      </p:grpSp>
      <p:sp>
        <p:nvSpPr>
          <p:cNvPr id="11" name="Rounded Rectangle 10"/>
          <p:cNvSpPr/>
          <p:nvPr userDrawn="1"/>
        </p:nvSpPr>
        <p:spPr>
          <a:xfrm>
            <a:off x="3419872" y="1143150"/>
            <a:ext cx="5544616" cy="3649171"/>
          </a:xfrm>
          <a:prstGeom prst="roundRect">
            <a:avLst>
              <a:gd name="adj" fmla="val 3471"/>
            </a:avLst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1822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691680" y="1843719"/>
            <a:ext cx="7452320" cy="1440160"/>
          </a:xfrm>
          <a:prstGeom prst="rect">
            <a:avLst/>
          </a:prstGeom>
          <a:solidFill>
            <a:schemeClr val="bg1"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960440" y="2181679"/>
            <a:ext cx="5183560" cy="47357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960440" y="2655255"/>
            <a:ext cx="518356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17545"/>
            <a:ext cx="3151673" cy="267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8373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1691680" y="1843719"/>
            <a:ext cx="7452320" cy="1440160"/>
          </a:xfrm>
          <a:prstGeom prst="rect">
            <a:avLst/>
          </a:prstGeom>
          <a:solidFill>
            <a:schemeClr val="bg1">
              <a:alpha val="7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3960440" y="2181679"/>
            <a:ext cx="5183560" cy="473576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SECTION BREAK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3960440" y="2655255"/>
            <a:ext cx="5183560" cy="28803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317545"/>
            <a:ext cx="3151673" cy="267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2354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bg1"/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245211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6683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7555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2" r:id="rId2"/>
    <p:sldLayoutId id="2147483661" r:id="rId3"/>
    <p:sldLayoutId id="2147483660" r:id="rId4"/>
    <p:sldLayoutId id="2147483673" r:id="rId5"/>
    <p:sldLayoutId id="2147483655" r:id="rId6"/>
    <p:sldLayoutId id="2147483665" r:id="rId7"/>
    <p:sldLayoutId id="2147483666" r:id="rId8"/>
    <p:sldLayoutId id="2147483667" r:id="rId9"/>
    <p:sldLayoutId id="2147483674" r:id="rId10"/>
    <p:sldLayoutId id="2147483669" r:id="rId11"/>
    <p:sldLayoutId id="2147483662" r:id="rId12"/>
    <p:sldLayoutId id="2147483672" r:id="rId13"/>
    <p:sldLayoutId id="2147483664" r:id="rId14"/>
    <p:sldLayoutId id="2147483671" r:id="rId15"/>
    <p:sldLayoutId id="2147483656" r:id="rId16"/>
    <p:sldLayoutId id="2147483675" r:id="rId17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4710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76" r:id="rId2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en-US" altLang="zh-TW" dirty="0">
                <a:ea typeface="맑은 고딕" pitchFamily="50" charset="-127"/>
              </a:rPr>
              <a:t>108</a:t>
            </a:r>
            <a:r>
              <a:rPr lang="zh-TW" altLang="en-US" dirty="0">
                <a:ea typeface="맑은 고딕" pitchFamily="50" charset="-127"/>
              </a:rPr>
              <a:t>學年度一年級識字量檢測成果報告</a:t>
            </a:r>
            <a:endParaRPr lang="en-US" altLang="ko-KR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zh-TW" altLang="en-US" b="1" dirty="0"/>
              <a:t>李孜攸</a:t>
            </a:r>
            <a:endParaRPr lang="en-US" altLang="ko-KR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5504" y="216248"/>
            <a:ext cx="941472" cy="232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8413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 txBox="1">
            <a:spLocks/>
          </p:cNvSpPr>
          <p:nvPr/>
        </p:nvSpPr>
        <p:spPr>
          <a:xfrm>
            <a:off x="1763688" y="555526"/>
            <a:ext cx="6480720" cy="576064"/>
          </a:xfrm>
          <a:prstGeom prst="rect">
            <a:avLst/>
          </a:prstGeom>
        </p:spPr>
        <p:txBody>
          <a:bodyPr anchor="ctr"/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TW" altLang="en-US" sz="3600" dirty="0">
                <a:solidFill>
                  <a:schemeClr val="bg1"/>
                </a:solidFill>
                <a:cs typeface="Arial" pitchFamily="34" charset="0"/>
              </a:rPr>
              <a:t>目錄</a:t>
            </a:r>
            <a:endParaRPr lang="en-US" sz="36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39" name="TextBox 10"/>
          <p:cNvSpPr txBox="1"/>
          <p:nvPr/>
        </p:nvSpPr>
        <p:spPr bwMode="auto">
          <a:xfrm>
            <a:off x="2564378" y="4144867"/>
            <a:ext cx="4902230" cy="400110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>
                <a:solidFill>
                  <a:schemeClr val="bg1"/>
                </a:solidFill>
                <a:cs typeface="Arial" pitchFamily="34" charset="0"/>
              </a:rPr>
              <a:t>施測狀況與盲點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0" name="TextBox 10"/>
          <p:cNvSpPr txBox="1"/>
          <p:nvPr/>
        </p:nvSpPr>
        <p:spPr bwMode="auto">
          <a:xfrm>
            <a:off x="2564378" y="1468586"/>
            <a:ext cx="4902230" cy="400110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>
                <a:solidFill>
                  <a:schemeClr val="bg1"/>
                </a:solidFill>
                <a:cs typeface="Arial" pitchFamily="34" charset="0"/>
              </a:rPr>
              <a:t>上學期期初測驗結果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3" name="TextBox 10"/>
          <p:cNvSpPr txBox="1"/>
          <p:nvPr/>
        </p:nvSpPr>
        <p:spPr bwMode="auto">
          <a:xfrm>
            <a:off x="2564378" y="2146591"/>
            <a:ext cx="4902230" cy="400110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>
                <a:solidFill>
                  <a:schemeClr val="bg1"/>
                </a:solidFill>
                <a:cs typeface="Arial" pitchFamily="34" charset="0"/>
              </a:rPr>
              <a:t>上學期期末測驗結果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6" name="TextBox 10"/>
          <p:cNvSpPr txBox="1"/>
          <p:nvPr/>
        </p:nvSpPr>
        <p:spPr bwMode="auto">
          <a:xfrm>
            <a:off x="2564378" y="2810675"/>
            <a:ext cx="4902230" cy="400110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>
                <a:solidFill>
                  <a:schemeClr val="bg1"/>
                </a:solidFill>
                <a:cs typeface="Arial" pitchFamily="34" charset="0"/>
              </a:rPr>
              <a:t>下學期期末測驗結果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59" name="TextBox 10"/>
          <p:cNvSpPr txBox="1"/>
          <p:nvPr/>
        </p:nvSpPr>
        <p:spPr bwMode="auto">
          <a:xfrm>
            <a:off x="2566955" y="3480783"/>
            <a:ext cx="4902230" cy="400110"/>
          </a:xfrm>
          <a:prstGeom prst="rect">
            <a:avLst/>
          </a:prstGeom>
          <a:noFill/>
          <a:effectLst/>
        </p:spPr>
        <p:txBody>
          <a:bodyPr wrap="square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TW" altLang="en-US" sz="2000" b="1" dirty="0">
                <a:solidFill>
                  <a:schemeClr val="bg1"/>
                </a:solidFill>
                <a:cs typeface="Arial" pitchFamily="34" charset="0"/>
              </a:rPr>
              <a:t>施測結果比較與分析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61" name="TextBox 4"/>
          <p:cNvSpPr txBox="1"/>
          <p:nvPr/>
        </p:nvSpPr>
        <p:spPr>
          <a:xfrm>
            <a:off x="1763688" y="1455071"/>
            <a:ext cx="604639" cy="43088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b="1" dirty="0">
                <a:solidFill>
                  <a:schemeClr val="accent1"/>
                </a:solidFill>
                <a:cs typeface="Arial" pitchFamily="34" charset="0"/>
              </a:rPr>
              <a:t>01</a:t>
            </a:r>
          </a:p>
        </p:txBody>
      </p:sp>
      <p:sp>
        <p:nvSpPr>
          <p:cNvPr id="62" name="TextBox 4"/>
          <p:cNvSpPr txBox="1"/>
          <p:nvPr/>
        </p:nvSpPr>
        <p:spPr>
          <a:xfrm>
            <a:off x="1763688" y="2125179"/>
            <a:ext cx="604639" cy="43088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b="1" dirty="0">
                <a:solidFill>
                  <a:schemeClr val="accent2"/>
                </a:solidFill>
                <a:cs typeface="Arial" pitchFamily="34" charset="0"/>
              </a:rPr>
              <a:t>02</a:t>
            </a:r>
          </a:p>
        </p:txBody>
      </p:sp>
      <p:sp>
        <p:nvSpPr>
          <p:cNvPr id="63" name="TextBox 4"/>
          <p:cNvSpPr txBox="1"/>
          <p:nvPr/>
        </p:nvSpPr>
        <p:spPr>
          <a:xfrm>
            <a:off x="1763688" y="2795287"/>
            <a:ext cx="604639" cy="43088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b="1" dirty="0">
                <a:solidFill>
                  <a:schemeClr val="accent3"/>
                </a:solidFill>
                <a:cs typeface="Arial" pitchFamily="34" charset="0"/>
              </a:rPr>
              <a:t>03</a:t>
            </a:r>
          </a:p>
        </p:txBody>
      </p:sp>
      <p:sp>
        <p:nvSpPr>
          <p:cNvPr id="64" name="TextBox 4"/>
          <p:cNvSpPr txBox="1"/>
          <p:nvPr/>
        </p:nvSpPr>
        <p:spPr>
          <a:xfrm>
            <a:off x="1763688" y="3465395"/>
            <a:ext cx="604639" cy="43088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b="1" dirty="0">
                <a:solidFill>
                  <a:schemeClr val="accent4"/>
                </a:solidFill>
                <a:cs typeface="Arial" pitchFamily="34" charset="0"/>
              </a:rPr>
              <a:t>04</a:t>
            </a:r>
          </a:p>
        </p:txBody>
      </p:sp>
      <p:sp>
        <p:nvSpPr>
          <p:cNvPr id="65" name="TextBox 4"/>
          <p:cNvSpPr txBox="1"/>
          <p:nvPr/>
        </p:nvSpPr>
        <p:spPr>
          <a:xfrm>
            <a:off x="1763688" y="4135503"/>
            <a:ext cx="604639" cy="430887"/>
          </a:xfrm>
          <a:prstGeom prst="rect">
            <a:avLst/>
          </a:prstGeom>
          <a:noFill/>
        </p:spPr>
        <p:txBody>
          <a:bodyPr wrap="square" tIns="0" bIns="0" rtlCol="0" anchor="ctr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800" b="1" dirty="0">
                <a:solidFill>
                  <a:schemeClr val="accent5"/>
                </a:solidFill>
                <a:cs typeface="Arial" pitchFamily="34" charset="0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1095055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960440" y="2165777"/>
            <a:ext cx="5183560" cy="473576"/>
          </a:xfrm>
        </p:spPr>
        <p:txBody>
          <a:bodyPr/>
          <a:lstStyle/>
          <a:p>
            <a:r>
              <a:rPr lang="zh-TW" altLang="en-US" dirty="0"/>
              <a:t>剛入學 期初檢測結果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960440" y="2639353"/>
            <a:ext cx="5183560" cy="288032"/>
          </a:xfrm>
        </p:spPr>
        <p:txBody>
          <a:bodyPr/>
          <a:lstStyle/>
          <a:p>
            <a:pPr lvl="0"/>
            <a:r>
              <a:rPr lang="en-US" altLang="ko-KR" dirty="0"/>
              <a:t>108.09.20</a:t>
            </a:r>
          </a:p>
        </p:txBody>
      </p:sp>
      <p:sp>
        <p:nvSpPr>
          <p:cNvPr id="4" name="Rectangle 7"/>
          <p:cNvSpPr/>
          <p:nvPr/>
        </p:nvSpPr>
        <p:spPr>
          <a:xfrm>
            <a:off x="1661631" y="2221416"/>
            <a:ext cx="686072" cy="68607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12342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TW" altLang="en-US" dirty="0"/>
              <a:t>上學期 期初</a:t>
            </a:r>
            <a:endParaRPr lang="ko-KR" altLang="en-US" dirty="0"/>
          </a:p>
        </p:txBody>
      </p:sp>
      <p:graphicFrame>
        <p:nvGraphicFramePr>
          <p:cNvPr id="23" name="圖表 22">
            <a:extLst>
              <a:ext uri="{FF2B5EF4-FFF2-40B4-BE49-F238E27FC236}">
                <a16:creationId xmlns:a16="http://schemas.microsoft.com/office/drawing/2014/main" id="{BAAE1E7D-2DC1-4B10-9480-64834F4C59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1381824"/>
              </p:ext>
            </p:extLst>
          </p:nvPr>
        </p:nvGraphicFramePr>
        <p:xfrm>
          <a:off x="1524000" y="77155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40015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960440" y="2165777"/>
            <a:ext cx="5183560" cy="473576"/>
          </a:xfrm>
        </p:spPr>
        <p:txBody>
          <a:bodyPr/>
          <a:lstStyle/>
          <a:p>
            <a:r>
              <a:rPr lang="zh-TW" altLang="en-US" dirty="0"/>
              <a:t>上學期 期末檢測結果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960440" y="2639353"/>
            <a:ext cx="5183560" cy="288032"/>
          </a:xfrm>
        </p:spPr>
        <p:txBody>
          <a:bodyPr/>
          <a:lstStyle/>
          <a:p>
            <a:pPr lvl="0"/>
            <a:r>
              <a:rPr lang="en-US" altLang="ko-KR" dirty="0"/>
              <a:t>109.01.10</a:t>
            </a:r>
          </a:p>
        </p:txBody>
      </p:sp>
      <p:sp>
        <p:nvSpPr>
          <p:cNvPr id="4" name="Rectangle 7"/>
          <p:cNvSpPr/>
          <p:nvPr/>
        </p:nvSpPr>
        <p:spPr>
          <a:xfrm>
            <a:off x="1661631" y="2221416"/>
            <a:ext cx="686072" cy="68607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320473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TW" altLang="en-US" dirty="0"/>
              <a:t>上學期 期末</a:t>
            </a:r>
            <a:endParaRPr lang="ko-KR" altLang="en-US" dirty="0"/>
          </a:p>
        </p:txBody>
      </p:sp>
      <p:graphicFrame>
        <p:nvGraphicFramePr>
          <p:cNvPr id="23" name="圖表 22">
            <a:extLst>
              <a:ext uri="{FF2B5EF4-FFF2-40B4-BE49-F238E27FC236}">
                <a16:creationId xmlns:a16="http://schemas.microsoft.com/office/drawing/2014/main" id="{BAAE1E7D-2DC1-4B10-9480-64834F4C59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28016567"/>
              </p:ext>
            </p:extLst>
          </p:nvPr>
        </p:nvGraphicFramePr>
        <p:xfrm>
          <a:off x="1524000" y="77155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287210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960440" y="2165777"/>
            <a:ext cx="5183560" cy="473576"/>
          </a:xfrm>
        </p:spPr>
        <p:txBody>
          <a:bodyPr/>
          <a:lstStyle/>
          <a:p>
            <a:r>
              <a:rPr lang="zh-TW" altLang="en-US" dirty="0"/>
              <a:t>下學期 期末檢測結果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960440" y="2639353"/>
            <a:ext cx="5183560" cy="288032"/>
          </a:xfrm>
        </p:spPr>
        <p:txBody>
          <a:bodyPr/>
          <a:lstStyle/>
          <a:p>
            <a:pPr lvl="0"/>
            <a:r>
              <a:rPr lang="en-US" altLang="ko-KR" dirty="0"/>
              <a:t>109.06.24</a:t>
            </a:r>
          </a:p>
        </p:txBody>
      </p:sp>
      <p:sp>
        <p:nvSpPr>
          <p:cNvPr id="4" name="Rectangle 7"/>
          <p:cNvSpPr/>
          <p:nvPr/>
        </p:nvSpPr>
        <p:spPr>
          <a:xfrm>
            <a:off x="1661631" y="2221416"/>
            <a:ext cx="686072" cy="68607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65476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TW" altLang="en-US" dirty="0"/>
              <a:t>下學期 期末</a:t>
            </a:r>
            <a:endParaRPr lang="ko-KR" altLang="en-US" dirty="0"/>
          </a:p>
        </p:txBody>
      </p:sp>
      <p:graphicFrame>
        <p:nvGraphicFramePr>
          <p:cNvPr id="23" name="圖表 22">
            <a:extLst>
              <a:ext uri="{FF2B5EF4-FFF2-40B4-BE49-F238E27FC236}">
                <a16:creationId xmlns:a16="http://schemas.microsoft.com/office/drawing/2014/main" id="{BAAE1E7D-2DC1-4B10-9480-64834F4C591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9205122"/>
              </p:ext>
            </p:extLst>
          </p:nvPr>
        </p:nvGraphicFramePr>
        <p:xfrm>
          <a:off x="1524000" y="77155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187333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960440" y="2327664"/>
            <a:ext cx="5183560" cy="473576"/>
          </a:xfrm>
        </p:spPr>
        <p:txBody>
          <a:bodyPr/>
          <a:lstStyle/>
          <a:p>
            <a:r>
              <a:rPr lang="zh-TW" altLang="en-US" dirty="0"/>
              <a:t>施測結果比較與分析</a:t>
            </a:r>
            <a:endParaRPr lang="ko-KR" altLang="en-US" dirty="0"/>
          </a:p>
        </p:txBody>
      </p:sp>
      <p:sp>
        <p:nvSpPr>
          <p:cNvPr id="4" name="Rectangle 7"/>
          <p:cNvSpPr/>
          <p:nvPr/>
        </p:nvSpPr>
        <p:spPr>
          <a:xfrm>
            <a:off x="1661631" y="2221416"/>
            <a:ext cx="686072" cy="68607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81130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0" y="267494"/>
            <a:ext cx="9144000" cy="576064"/>
          </a:xfrm>
        </p:spPr>
        <p:txBody>
          <a:bodyPr/>
          <a:lstStyle/>
          <a:p>
            <a:r>
              <a:rPr lang="zh-TW" altLang="en-US" dirty="0"/>
              <a:t>三次結果比較</a:t>
            </a:r>
            <a:endParaRPr lang="ko-KR" altLang="en-US" dirty="0"/>
          </a:p>
        </p:txBody>
      </p:sp>
      <p:graphicFrame>
        <p:nvGraphicFramePr>
          <p:cNvPr id="5" name="圖表 4">
            <a:extLst>
              <a:ext uri="{FF2B5EF4-FFF2-40B4-BE49-F238E27FC236}">
                <a16:creationId xmlns:a16="http://schemas.microsoft.com/office/drawing/2014/main" id="{89118476-070E-4195-A4B6-6949BFD7959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7632728"/>
              </p:ext>
            </p:extLst>
          </p:nvPr>
        </p:nvGraphicFramePr>
        <p:xfrm>
          <a:off x="1524000" y="755774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cxnSp>
        <p:nvCxnSpPr>
          <p:cNvPr id="7" name="直線接點 6">
            <a:extLst>
              <a:ext uri="{FF2B5EF4-FFF2-40B4-BE49-F238E27FC236}">
                <a16:creationId xmlns:a16="http://schemas.microsoft.com/office/drawing/2014/main" id="{B75CB0F7-DAAF-469E-9858-1A8D0A0A2E87}"/>
              </a:ext>
            </a:extLst>
          </p:cNvPr>
          <p:cNvCxnSpPr/>
          <p:nvPr/>
        </p:nvCxnSpPr>
        <p:spPr>
          <a:xfrm flipH="1">
            <a:off x="2051720" y="3435846"/>
            <a:ext cx="5400600" cy="0"/>
          </a:xfrm>
          <a:prstGeom prst="line">
            <a:avLst/>
          </a:prstGeom>
          <a:ln w="9525" cmpd="sng">
            <a:solidFill>
              <a:srgbClr val="FFC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FF6C8517-E7A2-49E1-9B97-50F614E10A25}"/>
              </a:ext>
            </a:extLst>
          </p:cNvPr>
          <p:cNvCxnSpPr/>
          <p:nvPr/>
        </p:nvCxnSpPr>
        <p:spPr>
          <a:xfrm flipH="1">
            <a:off x="2051720" y="3147814"/>
            <a:ext cx="5400600" cy="0"/>
          </a:xfrm>
          <a:prstGeom prst="line">
            <a:avLst/>
          </a:prstGeom>
          <a:ln w="9525" cmpd="sng">
            <a:solidFill>
              <a:srgbClr val="92D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2A7B7C3E-62B7-4867-B3DA-E78A1B154FA9}"/>
              </a:ext>
            </a:extLst>
          </p:cNvPr>
          <p:cNvCxnSpPr/>
          <p:nvPr/>
        </p:nvCxnSpPr>
        <p:spPr>
          <a:xfrm flipH="1">
            <a:off x="2051720" y="2571750"/>
            <a:ext cx="5400600" cy="0"/>
          </a:xfrm>
          <a:prstGeom prst="line">
            <a:avLst/>
          </a:prstGeom>
          <a:ln w="9525" cmpd="sng">
            <a:solidFill>
              <a:srgbClr val="0070C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語音泡泡: 圓角矩形 7">
            <a:extLst>
              <a:ext uri="{FF2B5EF4-FFF2-40B4-BE49-F238E27FC236}">
                <a16:creationId xmlns:a16="http://schemas.microsoft.com/office/drawing/2014/main" id="{C9F7AEA3-4611-4A07-802B-EA550B3D4FC2}"/>
              </a:ext>
            </a:extLst>
          </p:cNvPr>
          <p:cNvSpPr/>
          <p:nvPr/>
        </p:nvSpPr>
        <p:spPr>
          <a:xfrm>
            <a:off x="7751676" y="3255826"/>
            <a:ext cx="792088" cy="360040"/>
          </a:xfrm>
          <a:prstGeom prst="wedgeRoundRectCallout">
            <a:avLst>
              <a:gd name="adj1" fmla="val -77592"/>
              <a:gd name="adj2" fmla="val 3240"/>
              <a:gd name="adj3" fmla="val 16667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478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2" name="語音泡泡: 圓角矩形 11">
            <a:extLst>
              <a:ext uri="{FF2B5EF4-FFF2-40B4-BE49-F238E27FC236}">
                <a16:creationId xmlns:a16="http://schemas.microsoft.com/office/drawing/2014/main" id="{D72ADCA2-3BDB-424A-99C6-8CB47AE31BB3}"/>
              </a:ext>
            </a:extLst>
          </p:cNvPr>
          <p:cNvSpPr/>
          <p:nvPr/>
        </p:nvSpPr>
        <p:spPr>
          <a:xfrm>
            <a:off x="7751676" y="2787774"/>
            <a:ext cx="792088" cy="360040"/>
          </a:xfrm>
          <a:prstGeom prst="wedgeRoundRectCallout">
            <a:avLst>
              <a:gd name="adj1" fmla="val -81440"/>
              <a:gd name="adj2" fmla="val 49801"/>
              <a:gd name="adj3" fmla="val 16667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787</a:t>
            </a:r>
            <a:endParaRPr lang="zh-TW" altLang="en-US" dirty="0">
              <a:solidFill>
                <a:srgbClr val="FF0000"/>
              </a:solidFill>
            </a:endParaRPr>
          </a:p>
        </p:txBody>
      </p:sp>
      <p:sp>
        <p:nvSpPr>
          <p:cNvPr id="13" name="語音泡泡: 圓角矩形 12">
            <a:extLst>
              <a:ext uri="{FF2B5EF4-FFF2-40B4-BE49-F238E27FC236}">
                <a16:creationId xmlns:a16="http://schemas.microsoft.com/office/drawing/2014/main" id="{913553F6-A901-4FB4-9245-A592B6EBECD3}"/>
              </a:ext>
            </a:extLst>
          </p:cNvPr>
          <p:cNvSpPr/>
          <p:nvPr/>
        </p:nvSpPr>
        <p:spPr>
          <a:xfrm>
            <a:off x="7751676" y="2326568"/>
            <a:ext cx="792088" cy="360040"/>
          </a:xfrm>
          <a:prstGeom prst="wedgeRoundRectCallout">
            <a:avLst>
              <a:gd name="adj1" fmla="val -82402"/>
              <a:gd name="adj2" fmla="val 18055"/>
              <a:gd name="adj3" fmla="val 16667"/>
            </a:avLst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dirty="0">
                <a:solidFill>
                  <a:srgbClr val="FF0000"/>
                </a:solidFill>
              </a:rPr>
              <a:t>1503</a:t>
            </a:r>
            <a:endParaRPr lang="zh-TW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7598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043608" y="1203598"/>
            <a:ext cx="8100392" cy="864095"/>
          </a:xfrm>
        </p:spPr>
        <p:txBody>
          <a:bodyPr/>
          <a:lstStyle/>
          <a:p>
            <a:r>
              <a:rPr lang="zh-TW" altLang="en-US" sz="4400" dirty="0"/>
              <a:t>初上小學</a:t>
            </a:r>
            <a:endParaRPr lang="ko-KR" altLang="en-US" sz="4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323528" y="1923678"/>
            <a:ext cx="8850188" cy="1728192"/>
          </a:xfrm>
        </p:spPr>
        <p:txBody>
          <a:bodyPr anchor="ctr"/>
          <a:lstStyle/>
          <a:p>
            <a:pPr lvl="0"/>
            <a:r>
              <a:rPr lang="zh-TW" altLang="en-US" sz="2000" dirty="0"/>
              <a:t>原則上沒有國字的基礎，</a:t>
            </a:r>
            <a:endParaRPr lang="en-US" altLang="zh-TW" sz="2000" dirty="0"/>
          </a:p>
          <a:p>
            <a:pPr lvl="0"/>
            <a:r>
              <a:rPr lang="zh-TW" altLang="en-US" sz="2000" dirty="0"/>
              <a:t>但對於基本常用字應該有概略印象。</a:t>
            </a:r>
            <a:endParaRPr lang="en-US" altLang="zh-TW" sz="2000" dirty="0"/>
          </a:p>
          <a:p>
            <a:pPr lvl="0"/>
            <a:r>
              <a:rPr lang="zh-TW" altLang="en-US" sz="2000" dirty="0"/>
              <a:t>不過以識字量系統來說，</a:t>
            </a:r>
            <a:endParaRPr lang="en-US" altLang="zh-TW" sz="2000" dirty="0"/>
          </a:p>
          <a:p>
            <a:pPr lvl="0"/>
            <a:r>
              <a:rPr lang="zh-TW" altLang="en-US" sz="2000" dirty="0"/>
              <a:t>一年級作答較難造詞。</a:t>
            </a:r>
            <a:endParaRPr lang="en-US" altLang="ko-KR" sz="2400" dirty="0"/>
          </a:p>
        </p:txBody>
      </p:sp>
    </p:spTree>
    <p:extLst>
      <p:ext uri="{BB962C8B-B14F-4D97-AF65-F5344CB8AC3E}">
        <p14:creationId xmlns:p14="http://schemas.microsoft.com/office/powerpoint/2010/main" val="23292248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zh-TW" altLang="en-US" dirty="0"/>
              <a:t>施測的改善辦法與檢討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-2398" y="1252051"/>
            <a:ext cx="9144000" cy="288032"/>
          </a:xfrm>
        </p:spPr>
        <p:txBody>
          <a:bodyPr anchor="ctr"/>
          <a:lstStyle/>
          <a:p>
            <a:pPr lvl="0"/>
            <a:r>
              <a:rPr lang="zh-TW" altLang="en-US" dirty="0"/>
              <a:t>分數出來了，是好還是壞？ 接下來可以</a:t>
            </a:r>
            <a:r>
              <a:rPr lang="en-US" altLang="zh-TW" dirty="0"/>
              <a:t>……</a:t>
            </a:r>
            <a:endParaRPr lang="en-US" altLang="ko-KR" dirty="0"/>
          </a:p>
        </p:txBody>
      </p:sp>
      <p:grpSp>
        <p:nvGrpSpPr>
          <p:cNvPr id="5" name="Group 4"/>
          <p:cNvGrpSpPr/>
          <p:nvPr/>
        </p:nvGrpSpPr>
        <p:grpSpPr>
          <a:xfrm>
            <a:off x="1403649" y="1887778"/>
            <a:ext cx="1836776" cy="1424587"/>
            <a:chOff x="2227884" y="1361140"/>
            <a:chExt cx="2835932" cy="1424587"/>
          </a:xfrm>
        </p:grpSpPr>
        <p:sp>
          <p:nvSpPr>
            <p:cNvPr id="6" name="TextBox 5"/>
            <p:cNvSpPr txBox="1"/>
            <p:nvPr/>
          </p:nvSpPr>
          <p:spPr>
            <a:xfrm>
              <a:off x="2227884" y="2047063"/>
              <a:ext cx="2835932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TW" altLang="en-US" sz="1400" dirty="0">
                  <a:solidFill>
                    <a:schemeClr val="bg1"/>
                  </a:solidFill>
                  <a:cs typeface="Arial" pitchFamily="34" charset="0"/>
                </a:rPr>
                <a:t>每日不間斷的閱讀，不只課本，還包含小說、雜誌、報紙等等。</a:t>
              </a:r>
              <a:endParaRPr lang="en-US" altLang="ko-KR" sz="14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227884" y="1361140"/>
              <a:ext cx="2835932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TW" altLang="en-US" sz="2000" b="1" dirty="0">
                  <a:solidFill>
                    <a:schemeClr val="accent1"/>
                  </a:solidFill>
                  <a:cs typeface="Arial" pitchFamily="34" charset="0"/>
                </a:rPr>
                <a:t>大量的閱讀</a:t>
              </a:r>
              <a:endParaRPr lang="ko-KR" altLang="en-US" sz="2000" b="1" dirty="0">
                <a:solidFill>
                  <a:schemeClr val="accent1"/>
                </a:solidFill>
                <a:cs typeface="Arial" pitchFamily="34" charset="0"/>
              </a:endParaRPr>
            </a:p>
          </p:txBody>
        </p:sp>
      </p:grpSp>
      <p:sp>
        <p:nvSpPr>
          <p:cNvPr id="8" name="Oval 7"/>
          <p:cNvSpPr/>
          <p:nvPr/>
        </p:nvSpPr>
        <p:spPr>
          <a:xfrm>
            <a:off x="752418" y="1857000"/>
            <a:ext cx="552754" cy="552754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10938" y="1955253"/>
            <a:ext cx="44114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ko-KR" b="1" dirty="0">
                <a:solidFill>
                  <a:schemeClr val="accent1"/>
                </a:solidFill>
                <a:cs typeface="Arial" pitchFamily="34" charset="0"/>
              </a:rPr>
              <a:t>01</a:t>
            </a:r>
            <a:endParaRPr lang="ko-KR" altLang="en-US" b="1" dirty="0">
              <a:solidFill>
                <a:schemeClr val="accent1"/>
              </a:solidFill>
              <a:cs typeface="Arial" pitchFamily="34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3959933" y="1885113"/>
            <a:ext cx="1836776" cy="2089865"/>
            <a:chOff x="2227884" y="1361140"/>
            <a:chExt cx="2835932" cy="2089865"/>
          </a:xfrm>
        </p:grpSpPr>
        <p:sp>
          <p:nvSpPr>
            <p:cNvPr id="11" name="TextBox 10"/>
            <p:cNvSpPr txBox="1"/>
            <p:nvPr/>
          </p:nvSpPr>
          <p:spPr>
            <a:xfrm>
              <a:off x="2227884" y="2066010"/>
              <a:ext cx="2835932" cy="138499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TW" altLang="en-US" sz="1400" dirty="0">
                  <a:solidFill>
                    <a:schemeClr val="bg1"/>
                  </a:solidFill>
                  <a:cs typeface="Arial" pitchFamily="34" charset="0"/>
                </a:rPr>
                <a:t>透過平時的練習，從簡單的部件認識起。慢慢延伸出去，靠著</a:t>
              </a:r>
              <a:r>
                <a:rPr lang="en-US" altLang="zh-TW" sz="1400" dirty="0">
                  <a:solidFill>
                    <a:schemeClr val="bg1"/>
                  </a:solidFill>
                  <a:cs typeface="Arial" pitchFamily="34" charset="0"/>
                </a:rPr>
                <a:t>“</a:t>
              </a:r>
              <a:r>
                <a:rPr lang="zh-TW" altLang="en-US" sz="1400" dirty="0">
                  <a:solidFill>
                    <a:schemeClr val="bg1"/>
                  </a:solidFill>
                  <a:cs typeface="Arial" pitchFamily="34" charset="0"/>
                </a:rPr>
                <a:t>形聲字</a:t>
              </a:r>
              <a:r>
                <a:rPr lang="en-US" altLang="zh-TW" sz="1400" dirty="0">
                  <a:solidFill>
                    <a:schemeClr val="bg1"/>
                  </a:solidFill>
                  <a:cs typeface="Arial" pitchFamily="34" charset="0"/>
                </a:rPr>
                <a:t>”</a:t>
              </a:r>
              <a:r>
                <a:rPr lang="zh-TW" altLang="en-US" sz="1400" dirty="0">
                  <a:solidFill>
                    <a:schemeClr val="bg1"/>
                  </a:solidFill>
                  <a:cs typeface="Arial" pitchFamily="34" charset="0"/>
                </a:rPr>
                <a:t>推測讀音、部首推斷意思達到擴充字彙的基礎。</a:t>
              </a:r>
              <a:endParaRPr lang="en-US" altLang="ko-KR" sz="14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227884" y="1361140"/>
              <a:ext cx="2835932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TW" altLang="en-US" sz="2000" b="1" dirty="0">
                  <a:solidFill>
                    <a:schemeClr val="accent2"/>
                  </a:solidFill>
                  <a:cs typeface="Arial" pitchFamily="34" charset="0"/>
                </a:rPr>
                <a:t>生字部件組合</a:t>
              </a:r>
              <a:endParaRPr lang="ko-KR" altLang="en-US" sz="2000" b="1" dirty="0">
                <a:solidFill>
                  <a:schemeClr val="accent2"/>
                </a:solidFill>
                <a:cs typeface="Arial" pitchFamily="34" charset="0"/>
              </a:endParaRPr>
            </a:p>
          </p:txBody>
        </p:sp>
      </p:grpSp>
      <p:sp>
        <p:nvSpPr>
          <p:cNvPr id="13" name="Oval 12"/>
          <p:cNvSpPr/>
          <p:nvPr/>
        </p:nvSpPr>
        <p:spPr>
          <a:xfrm>
            <a:off x="3308702" y="1854335"/>
            <a:ext cx="552754" cy="552754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67222" y="1952588"/>
            <a:ext cx="44114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ko-KR" b="1" dirty="0">
                <a:solidFill>
                  <a:schemeClr val="accent2"/>
                </a:solidFill>
                <a:cs typeface="Arial" pitchFamily="34" charset="0"/>
              </a:rPr>
              <a:t>02</a:t>
            </a:r>
            <a:endParaRPr lang="ko-KR" altLang="en-US" b="1" dirty="0">
              <a:solidFill>
                <a:schemeClr val="accent2"/>
              </a:solidFill>
              <a:cs typeface="Arial" pitchFamily="34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6516216" y="1882448"/>
            <a:ext cx="1836776" cy="1425053"/>
            <a:chOff x="2227884" y="1361140"/>
            <a:chExt cx="2835932" cy="1425053"/>
          </a:xfrm>
        </p:grpSpPr>
        <p:sp>
          <p:nvSpPr>
            <p:cNvPr id="16" name="TextBox 15"/>
            <p:cNvSpPr txBox="1"/>
            <p:nvPr/>
          </p:nvSpPr>
          <p:spPr>
            <a:xfrm>
              <a:off x="2227884" y="2047529"/>
              <a:ext cx="2835932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TW" altLang="en-US" sz="1400" dirty="0">
                  <a:solidFill>
                    <a:schemeClr val="bg1"/>
                  </a:solidFill>
                  <a:cs typeface="Arial" pitchFamily="34" charset="0"/>
                </a:rPr>
                <a:t>不要害怕的循序漸進養成習慣，平時生活中的字詞也可以練習。</a:t>
              </a:r>
              <a:endParaRPr lang="en-US" altLang="ko-KR" sz="1400" dirty="0">
                <a:solidFill>
                  <a:schemeClr val="bg1"/>
                </a:solidFill>
                <a:cs typeface="Arial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227884" y="1361140"/>
              <a:ext cx="2835932" cy="40011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r>
                <a:rPr lang="zh-TW" altLang="en-US" sz="2000" b="1" dirty="0">
                  <a:solidFill>
                    <a:schemeClr val="accent3"/>
                  </a:solidFill>
                  <a:cs typeface="Arial" pitchFamily="34" charset="0"/>
                </a:rPr>
                <a:t>興趣的養成</a:t>
              </a:r>
              <a:endParaRPr lang="ko-KR" altLang="en-US" sz="1200" b="1" dirty="0">
                <a:solidFill>
                  <a:schemeClr val="accent3"/>
                </a:solidFill>
                <a:cs typeface="Arial" pitchFamily="34" charset="0"/>
              </a:endParaRPr>
            </a:p>
          </p:txBody>
        </p:sp>
      </p:grpSp>
      <p:sp>
        <p:nvSpPr>
          <p:cNvPr id="18" name="Oval 17"/>
          <p:cNvSpPr/>
          <p:nvPr/>
        </p:nvSpPr>
        <p:spPr>
          <a:xfrm>
            <a:off x="5864985" y="1851670"/>
            <a:ext cx="552754" cy="552754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923505" y="1949923"/>
            <a:ext cx="44114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ko-KR" b="1" dirty="0">
                <a:solidFill>
                  <a:schemeClr val="accent3"/>
                </a:solidFill>
                <a:cs typeface="Arial" pitchFamily="34" charset="0"/>
              </a:rPr>
              <a:t>03</a:t>
            </a:r>
            <a:endParaRPr lang="ko-KR" altLang="en-US" b="1" dirty="0">
              <a:solidFill>
                <a:schemeClr val="accent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6642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960440" y="2327664"/>
            <a:ext cx="5183560" cy="473576"/>
          </a:xfrm>
        </p:spPr>
        <p:txBody>
          <a:bodyPr/>
          <a:lstStyle/>
          <a:p>
            <a:r>
              <a:rPr lang="zh-TW" altLang="en-US" dirty="0"/>
              <a:t>施測狀況與盲點</a:t>
            </a:r>
            <a:endParaRPr lang="ko-KR" altLang="en-US" dirty="0"/>
          </a:p>
        </p:txBody>
      </p:sp>
      <p:sp>
        <p:nvSpPr>
          <p:cNvPr id="4" name="Rectangle 7"/>
          <p:cNvSpPr/>
          <p:nvPr/>
        </p:nvSpPr>
        <p:spPr>
          <a:xfrm>
            <a:off x="1661631" y="2221416"/>
            <a:ext cx="686072" cy="686072"/>
          </a:xfrm>
          <a:custGeom>
            <a:avLst/>
            <a:gdLst/>
            <a:ahLst/>
            <a:cxnLst/>
            <a:rect l="l" t="t" r="r" b="b"/>
            <a:pathLst>
              <a:path w="3240000" h="3240000">
                <a:moveTo>
                  <a:pt x="401869" y="2055482"/>
                </a:moveTo>
                <a:lnTo>
                  <a:pt x="869869" y="2055482"/>
                </a:lnTo>
                <a:lnTo>
                  <a:pt x="869869" y="2919482"/>
                </a:lnTo>
                <a:lnTo>
                  <a:pt x="401869" y="2919482"/>
                </a:lnTo>
                <a:close/>
                <a:moveTo>
                  <a:pt x="1121949" y="1695482"/>
                </a:moveTo>
                <a:lnTo>
                  <a:pt x="1589949" y="1695482"/>
                </a:lnTo>
                <a:lnTo>
                  <a:pt x="1589949" y="2919482"/>
                </a:lnTo>
                <a:lnTo>
                  <a:pt x="1121949" y="2919482"/>
                </a:lnTo>
                <a:close/>
                <a:moveTo>
                  <a:pt x="1842029" y="1335482"/>
                </a:moveTo>
                <a:lnTo>
                  <a:pt x="2310029" y="1335482"/>
                </a:lnTo>
                <a:lnTo>
                  <a:pt x="2310029" y="2919482"/>
                </a:lnTo>
                <a:lnTo>
                  <a:pt x="1842029" y="2919482"/>
                </a:lnTo>
                <a:close/>
                <a:moveTo>
                  <a:pt x="2562109" y="975482"/>
                </a:moveTo>
                <a:lnTo>
                  <a:pt x="3030109" y="975482"/>
                </a:lnTo>
                <a:lnTo>
                  <a:pt x="3030109" y="2919482"/>
                </a:lnTo>
                <a:lnTo>
                  <a:pt x="2562109" y="2919482"/>
                </a:lnTo>
                <a:close/>
                <a:moveTo>
                  <a:pt x="2321888" y="224805"/>
                </a:moveTo>
                <a:lnTo>
                  <a:pt x="2880631" y="247420"/>
                </a:lnTo>
                <a:lnTo>
                  <a:pt x="2620844" y="742612"/>
                </a:lnTo>
                <a:lnTo>
                  <a:pt x="2546105" y="613161"/>
                </a:lnTo>
                <a:lnTo>
                  <a:pt x="541555" y="1770488"/>
                </a:lnTo>
                <a:lnTo>
                  <a:pt x="392077" y="1511585"/>
                </a:lnTo>
                <a:lnTo>
                  <a:pt x="2396627" y="354257"/>
                </a:lnTo>
                <a:close/>
                <a:moveTo>
                  <a:pt x="0" y="0"/>
                </a:moveTo>
                <a:lnTo>
                  <a:pt x="180000" y="0"/>
                </a:lnTo>
                <a:lnTo>
                  <a:pt x="180000" y="3059999"/>
                </a:lnTo>
                <a:lnTo>
                  <a:pt x="3240000" y="3059999"/>
                </a:lnTo>
                <a:lnTo>
                  <a:pt x="3240000" y="3239999"/>
                </a:lnTo>
                <a:lnTo>
                  <a:pt x="180000" y="3239999"/>
                </a:lnTo>
                <a:lnTo>
                  <a:pt x="180000" y="3240000"/>
                </a:lnTo>
                <a:lnTo>
                  <a:pt x="0" y="3240000"/>
                </a:lnTo>
                <a:lnTo>
                  <a:pt x="0" y="3239999"/>
                </a:lnTo>
                <a:lnTo>
                  <a:pt x="0" y="3059999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22937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0" y="303144"/>
            <a:ext cx="9144000" cy="576064"/>
          </a:xfrm>
        </p:spPr>
        <p:txBody>
          <a:bodyPr/>
          <a:lstStyle/>
          <a:p>
            <a:r>
              <a:rPr lang="zh-TW" altLang="en-US" dirty="0"/>
              <a:t>低年級的作答問題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-7952" y="888153"/>
            <a:ext cx="9144000" cy="288032"/>
          </a:xfrm>
        </p:spPr>
        <p:txBody>
          <a:bodyPr anchor="ctr"/>
          <a:lstStyle/>
          <a:p>
            <a:pPr lvl="0"/>
            <a:r>
              <a:rPr lang="zh-TW" altLang="en-US" dirty="0"/>
              <a:t>是系統問設計問題還是小朋友的理解問題呢</a:t>
            </a:r>
            <a:r>
              <a:rPr lang="en-US" altLang="zh-TW" dirty="0"/>
              <a:t>?</a:t>
            </a:r>
            <a:endParaRPr lang="en-US" altLang="ko-KR" dirty="0"/>
          </a:p>
        </p:txBody>
      </p:sp>
      <p:sp>
        <p:nvSpPr>
          <p:cNvPr id="5" name="Round Same Side Corner Rectangle 8"/>
          <p:cNvSpPr/>
          <p:nvPr/>
        </p:nvSpPr>
        <p:spPr>
          <a:xfrm>
            <a:off x="4286796" y="3037731"/>
            <a:ext cx="586311" cy="1544200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rgbClr val="47A3DE"/>
              </a:solidFill>
            </a:endParaRPr>
          </a:p>
        </p:txBody>
      </p:sp>
      <p:sp>
        <p:nvSpPr>
          <p:cNvPr id="6" name="Left Arrow 5"/>
          <p:cNvSpPr/>
          <p:nvPr/>
        </p:nvSpPr>
        <p:spPr>
          <a:xfrm>
            <a:off x="2267744" y="1901733"/>
            <a:ext cx="1584176" cy="860102"/>
          </a:xfrm>
          <a:prstGeom prst="leftArrow">
            <a:avLst>
              <a:gd name="adj1" fmla="val 59244"/>
              <a:gd name="adj2" fmla="val 88746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Left Arrow 6"/>
          <p:cNvSpPr/>
          <p:nvPr/>
        </p:nvSpPr>
        <p:spPr>
          <a:xfrm flipH="1">
            <a:off x="5292080" y="1901733"/>
            <a:ext cx="1584176" cy="860102"/>
          </a:xfrm>
          <a:prstGeom prst="leftArrow">
            <a:avLst>
              <a:gd name="adj1" fmla="val 59244"/>
              <a:gd name="adj2" fmla="val 8874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4095811" y="1684095"/>
            <a:ext cx="936475" cy="156966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altLang="ko-KR" sz="9600" b="1" dirty="0">
                <a:solidFill>
                  <a:schemeClr val="bg1"/>
                </a:solidFill>
                <a:cs typeface="Arial" pitchFamily="34" charset="0"/>
              </a:rPr>
              <a:t>?</a:t>
            </a:r>
            <a:endParaRPr lang="ko-KR" altLang="en-US" sz="9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12364" y="2973490"/>
            <a:ext cx="295232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TW" altLang="en-US" sz="1600" b="1" dirty="0">
                <a:solidFill>
                  <a:schemeClr val="bg1"/>
                </a:solidFill>
                <a:cs typeface="Arial" pitchFamily="34" charset="0"/>
              </a:rPr>
              <a:t>及時給予測驗結果正確與否，影響心情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644169" y="3855242"/>
            <a:ext cx="2952328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TW" altLang="en-US" sz="1600" b="1" dirty="0">
                <a:solidFill>
                  <a:schemeClr val="bg1"/>
                </a:solidFill>
                <a:cs typeface="Arial" pitchFamily="34" charset="0"/>
              </a:rPr>
              <a:t>難易度不平均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96203" y="3064956"/>
            <a:ext cx="2952328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zh-TW" altLang="en-US" sz="1600" b="1" dirty="0">
                <a:solidFill>
                  <a:schemeClr val="bg1"/>
                </a:solidFill>
                <a:cs typeface="Arial" pitchFamily="34" charset="0"/>
              </a:rPr>
              <a:t>單一個字影響判斷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95211" y="3788436"/>
            <a:ext cx="2952328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zh-TW" altLang="en-US" sz="1600" b="1" dirty="0">
                <a:solidFill>
                  <a:schemeClr val="bg1"/>
                </a:solidFill>
                <a:cs typeface="Arial" pitchFamily="34" charset="0"/>
              </a:rPr>
              <a:t>老師在旁邊不講話，自我懷疑</a:t>
            </a:r>
            <a:endParaRPr lang="ko-KR" altLang="en-US" sz="16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55454" y="1314763"/>
            <a:ext cx="803309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TW" altLang="en-US" dirty="0">
                <a:solidFill>
                  <a:schemeClr val="bg1"/>
                </a:solidFill>
                <a:cs typeface="Arial" pitchFamily="34" charset="0"/>
              </a:rPr>
              <a:t>施測方式為老師一對一施測，請小朋友念出國字的對應注音並造詞。</a:t>
            </a:r>
            <a:endParaRPr lang="en-US" altLang="ko-KR" dirty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338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altLang="ko-KR" dirty="0"/>
              <a:t>Thank you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lvl="0"/>
            <a:r>
              <a:rPr lang="zh-TW" altLang="en-US" dirty="0"/>
              <a:t>謝謝聆聽</a:t>
            </a:r>
            <a:r>
              <a:rPr lang="en-US" altLang="zh-TW" dirty="0"/>
              <a:t>~</a:t>
            </a:r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61455909"/>
      </p:ext>
    </p:extLst>
  </p:cSld>
  <p:clrMapOvr>
    <a:masterClrMapping/>
  </p:clrMapOvr>
</p:sld>
</file>

<file path=ppt/theme/theme1.xml><?xml version="1.0" encoding="utf-8"?>
<a:theme xmlns:a="http://schemas.openxmlformats.org/drawingml/2006/main" name="Cover and End Slide Master">
  <a:themeElements>
    <a:clrScheme name="ALLPPT-COLOR-A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576868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tents Slide Master">
  <a:themeElements>
    <a:clrScheme name="ALLPPT-COLOR-A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576868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1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Section Break Slide Master">
  <a:themeElements>
    <a:clrScheme name="ALLPPT-COLOR-A2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FFFF"/>
      </a:accent1>
      <a:accent2>
        <a:srgbClr val="FFFFFF"/>
      </a:accent2>
      <a:accent3>
        <a:srgbClr val="FFFFFF"/>
      </a:accent3>
      <a:accent4>
        <a:srgbClr val="FFFFFF"/>
      </a:accent4>
      <a:accent5>
        <a:srgbClr val="FFFFFF"/>
      </a:accent5>
      <a:accent6>
        <a:srgbClr val="576868"/>
      </a:accent6>
      <a:hlink>
        <a:srgbClr val="FFFFFF"/>
      </a:hlink>
      <a:folHlink>
        <a:srgbClr val="FFFFFF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1428</TotalTime>
  <Words>301</Words>
  <Application>Microsoft Office PowerPoint</Application>
  <PresentationFormat>如螢幕大小 (16:9)</PresentationFormat>
  <Paragraphs>57</Paragraphs>
  <Slides>15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3</vt:i4>
      </vt:variant>
      <vt:variant>
        <vt:lpstr>投影片標題</vt:lpstr>
      </vt:variant>
      <vt:variant>
        <vt:i4>15</vt:i4>
      </vt:variant>
    </vt:vector>
  </HeadingPairs>
  <TitlesOfParts>
    <vt:vector size="20" baseType="lpstr">
      <vt:lpstr>Arial</vt:lpstr>
      <vt:lpstr>Calibri</vt:lpstr>
      <vt:lpstr>Cover and End Slide Master</vt:lpstr>
      <vt:lpstr>Contents Slide Master</vt:lpstr>
      <vt:lpstr>Section Break Slide Master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GoogleSlidesPPT.com;Allppt.com</dc:creator>
  <cp:lastModifiedBy>Edison</cp:lastModifiedBy>
  <cp:revision>113</cp:revision>
  <dcterms:created xsi:type="dcterms:W3CDTF">2016-12-05T23:26:54Z</dcterms:created>
  <dcterms:modified xsi:type="dcterms:W3CDTF">2020-07-14T13:42:48Z</dcterms:modified>
</cp:coreProperties>
</file>