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</p:sldIdLst>
  <p:sldSz cx="6858000" cy="9906000" type="A4"/>
  <p:notesSz cx="6797675" cy="9928225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>
        <p:scale>
          <a:sx n="100" d="100"/>
          <a:sy n="100" d="100"/>
        </p:scale>
        <p:origin x="2616" y="-31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zh-TW" altLang="en-US"/>
              <a:t>按一下以編輯母片子標題樣式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D8DBBC-2522-42AF-9D30-926F7C4B3611}" type="datetimeFigureOut">
              <a:rPr lang="zh-TW" altLang="en-US" smtClean="0"/>
              <a:t>2024/12/24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33C092-736F-48D5-9A49-3E62E83CFEA2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27242611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D8DBBC-2522-42AF-9D30-926F7C4B3611}" type="datetimeFigureOut">
              <a:rPr lang="zh-TW" altLang="en-US" smtClean="0"/>
              <a:t>2024/12/24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33C092-736F-48D5-9A49-3E62E83CFEA2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56072497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D8DBBC-2522-42AF-9D30-926F7C4B3611}" type="datetimeFigureOut">
              <a:rPr lang="zh-TW" altLang="en-US" smtClean="0"/>
              <a:t>2024/12/24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33C092-736F-48D5-9A49-3E62E83CFEA2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0920904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個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D8DBBC-2522-42AF-9D30-926F7C4B3611}" type="datetimeFigureOut">
              <a:rPr lang="zh-TW" altLang="en-US" smtClean="0"/>
              <a:t>2024/12/24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33C092-736F-48D5-9A49-3E62E83CFEA2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19777624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D8DBBC-2522-42AF-9D30-926F7C4B3611}" type="datetimeFigureOut">
              <a:rPr lang="zh-TW" altLang="en-US" smtClean="0"/>
              <a:t>2024/12/24</a:t>
            </a:fld>
            <a:endParaRPr lang="zh-TW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33C092-736F-48D5-9A49-3E62E83CFEA2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58042194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D8DBBC-2522-42AF-9D30-926F7C4B3611}" type="datetimeFigureOut">
              <a:rPr lang="zh-TW" altLang="en-US" smtClean="0"/>
              <a:t>2024/12/24</a:t>
            </a:fld>
            <a:endParaRPr lang="zh-TW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33C092-736F-48D5-9A49-3E62E83CFEA2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58934398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D8DBBC-2522-42AF-9D30-926F7C4B3611}" type="datetimeFigureOut">
              <a:rPr lang="zh-TW" altLang="en-US" smtClean="0"/>
              <a:t>2024/12/24</a:t>
            </a:fld>
            <a:endParaRPr lang="zh-TW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33C092-736F-48D5-9A49-3E62E83CFEA2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64512325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D8DBBC-2522-42AF-9D30-926F7C4B3611}" type="datetimeFigureOut">
              <a:rPr lang="zh-TW" altLang="en-US" smtClean="0"/>
              <a:t>2024/12/24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33C092-736F-48D5-9A49-3E62E83CFEA2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17668889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zh-TW" altLang="en-US"/>
              <a:t>按一下圖示以新增圖片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D8DBBC-2522-42AF-9D30-926F7C4B3611}" type="datetimeFigureOut">
              <a:rPr lang="zh-TW" altLang="en-US" smtClean="0"/>
              <a:t>2024/12/24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33C092-736F-48D5-9A49-3E62E83CFEA2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0597584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D8DBBC-2522-42AF-9D30-926F7C4B3611}" type="datetimeFigureOut">
              <a:rPr lang="zh-TW" altLang="en-US" smtClean="0"/>
              <a:t>2024/12/24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33C092-736F-48D5-9A49-3E62E83CFEA2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7150671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D8DBBC-2522-42AF-9D30-926F7C4B3611}" type="datetimeFigureOut">
              <a:rPr lang="zh-TW" altLang="en-US" smtClean="0"/>
              <a:t>2024/12/24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33C092-736F-48D5-9A49-3E62E83CFEA2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87373086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BD8DBBC-2522-42AF-9D30-926F7C4B3611}" type="datetimeFigureOut">
              <a:rPr lang="zh-TW" altLang="en-US" smtClean="0"/>
              <a:t>2024/12/24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D33C092-736F-48D5-9A49-3E62E83CFEA2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9474402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文字方塊 6">
            <a:extLst>
              <a:ext uri="{FF2B5EF4-FFF2-40B4-BE49-F238E27FC236}">
                <a16:creationId xmlns:a16="http://schemas.microsoft.com/office/drawing/2014/main" id="{C5DC2E78-FF91-46E8-B815-95F2D18FB0D5}"/>
              </a:ext>
            </a:extLst>
          </p:cNvPr>
          <p:cNvSpPr txBox="1"/>
          <p:nvPr/>
        </p:nvSpPr>
        <p:spPr>
          <a:xfrm>
            <a:off x="334618" y="451958"/>
            <a:ext cx="600677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新北市政府</a:t>
            </a:r>
            <a:r>
              <a:rPr lang="en-US" altLang="zh-TW" dirty="0"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崁腳國小</a:t>
            </a:r>
            <a:r>
              <a:rPr lang="en-US" altLang="zh-TW" dirty="0"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員工職場霸凌事件調查處理</a:t>
            </a:r>
            <a:endParaRPr lang="en-US" altLang="zh-TW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algn="ctr"/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              作業流程            </a:t>
            </a:r>
            <a:r>
              <a:rPr lang="en-US" altLang="zh-TW" sz="1200" dirty="0">
                <a:latin typeface="標楷體" panose="03000509000000000000" pitchFamily="65" charset="-120"/>
                <a:ea typeface="標楷體" panose="03000509000000000000" pitchFamily="65" charset="-120"/>
              </a:rPr>
              <a:t>113</a:t>
            </a:r>
            <a:r>
              <a:rPr lang="zh-TW" altLang="en-US" sz="1200" dirty="0">
                <a:latin typeface="標楷體" panose="03000509000000000000" pitchFamily="65" charset="-120"/>
                <a:ea typeface="標楷體" panose="03000509000000000000" pitchFamily="65" charset="-120"/>
              </a:rPr>
              <a:t>年</a:t>
            </a:r>
            <a:r>
              <a:rPr lang="en-US" altLang="zh-TW" sz="1200" dirty="0">
                <a:latin typeface="標楷體" panose="03000509000000000000" pitchFamily="65" charset="-120"/>
                <a:ea typeface="標楷體" panose="03000509000000000000" pitchFamily="65" charset="-120"/>
              </a:rPr>
              <a:t>12</a:t>
            </a:r>
            <a:r>
              <a:rPr lang="zh-TW" altLang="en-US" sz="1200" dirty="0">
                <a:latin typeface="標楷體" panose="03000509000000000000" pitchFamily="65" charset="-120"/>
                <a:ea typeface="標楷體" panose="03000509000000000000" pitchFamily="65" charset="-120"/>
              </a:rPr>
              <a:t>月</a:t>
            </a:r>
            <a:r>
              <a:rPr lang="en-US" altLang="zh-TW" sz="1200" dirty="0">
                <a:latin typeface="標楷體" panose="03000509000000000000" pitchFamily="65" charset="-120"/>
                <a:ea typeface="標楷體" panose="03000509000000000000" pitchFamily="65" charset="-120"/>
              </a:rPr>
              <a:t>20</a:t>
            </a:r>
            <a:r>
              <a:rPr lang="zh-TW" altLang="en-US" sz="1200" dirty="0">
                <a:latin typeface="標楷體" panose="03000509000000000000" pitchFamily="65" charset="-120"/>
                <a:ea typeface="標楷體" panose="03000509000000000000" pitchFamily="65" charset="-120"/>
              </a:rPr>
              <a:t>日版</a:t>
            </a:r>
            <a:endParaRPr lang="en-US" altLang="zh-TW" sz="12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12" name="文字方塊 11">
            <a:extLst>
              <a:ext uri="{FF2B5EF4-FFF2-40B4-BE49-F238E27FC236}">
                <a16:creationId xmlns:a16="http://schemas.microsoft.com/office/drawing/2014/main" id="{E0E42616-8B46-46CD-996A-62072AA43610}"/>
              </a:ext>
            </a:extLst>
          </p:cNvPr>
          <p:cNvSpPr txBox="1"/>
          <p:nvPr/>
        </p:nvSpPr>
        <p:spPr>
          <a:xfrm>
            <a:off x="477172" y="7437258"/>
            <a:ext cx="6076028" cy="15388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60000" indent="-360000" algn="just">
              <a:spcAft>
                <a:spcPts val="600"/>
              </a:spcAft>
            </a:pPr>
            <a:r>
              <a:rPr lang="zh-TW" altLang="en-US" sz="1200" dirty="0">
                <a:latin typeface="標楷體" panose="03000509000000000000" pitchFamily="65" charset="-120"/>
                <a:ea typeface="標楷體" panose="03000509000000000000" pitchFamily="65" charset="-120"/>
              </a:rPr>
              <a:t>註</a:t>
            </a:r>
            <a:r>
              <a:rPr lang="en-US" altLang="zh-TW" sz="1200" dirty="0">
                <a:latin typeface="標楷體" panose="03000509000000000000" pitchFamily="65" charset="-120"/>
                <a:ea typeface="標楷體" panose="03000509000000000000" pitchFamily="65" charset="-120"/>
              </a:rPr>
              <a:t>1</a:t>
            </a:r>
            <a:r>
              <a:rPr lang="zh-TW" altLang="en-US" sz="1200" dirty="0">
                <a:latin typeface="標楷體" panose="03000509000000000000" pitchFamily="65" charset="-120"/>
                <a:ea typeface="標楷體" panose="03000509000000000000" pitchFamily="65" charset="-120"/>
              </a:rPr>
              <a:t>：發生疑似職場霸凌事件時及事件調查處理過程中，應依「新北市政府員工需求協助溝通指引」進行分類及應變處理，並得視當事人需要，透過員工協助方案機制協助轉介相關專業機構，且持續關懷當事人後續情形。</a:t>
            </a:r>
            <a:endParaRPr lang="en-US" altLang="zh-TW" sz="12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360000" indent="-360000" algn="just">
              <a:spcAft>
                <a:spcPts val="600"/>
              </a:spcAft>
            </a:pPr>
            <a:r>
              <a:rPr lang="zh-TW" altLang="en-US" sz="1200" dirty="0">
                <a:latin typeface="標楷體" panose="03000509000000000000" pitchFamily="65" charset="-120"/>
                <a:ea typeface="標楷體" panose="03000509000000000000" pitchFamily="65" charset="-120"/>
              </a:rPr>
              <a:t>註</a:t>
            </a:r>
            <a:r>
              <a:rPr lang="en-US" altLang="zh-TW" sz="1200" dirty="0">
                <a:latin typeface="標楷體" panose="03000509000000000000" pitchFamily="65" charset="-120"/>
                <a:ea typeface="標楷體" panose="03000509000000000000" pitchFamily="65" charset="-120"/>
              </a:rPr>
              <a:t>2</a:t>
            </a:r>
            <a:r>
              <a:rPr lang="zh-TW" altLang="en-US" sz="1200" dirty="0">
                <a:latin typeface="標楷體" panose="03000509000000000000" pitchFamily="65" charset="-120"/>
                <a:ea typeface="標楷體" panose="03000509000000000000" pitchFamily="65" charset="-120"/>
              </a:rPr>
              <a:t>：機關</a:t>
            </a:r>
            <a:r>
              <a:rPr lang="en-US" altLang="zh-TW" sz="1200" dirty="0"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sz="1200" dirty="0">
                <a:latin typeface="標楷體" panose="03000509000000000000" pitchFamily="65" charset="-120"/>
                <a:ea typeface="標楷體" panose="03000509000000000000" pitchFamily="65" charset="-120"/>
              </a:rPr>
              <a:t>學校</a:t>
            </a:r>
            <a:r>
              <a:rPr lang="en-US" altLang="zh-TW" sz="1200" dirty="0"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r>
              <a:rPr lang="zh-TW" altLang="en-US" sz="1200" dirty="0">
                <a:latin typeface="標楷體" panose="03000509000000000000" pitchFamily="65" charset="-120"/>
                <a:ea typeface="標楷體" panose="03000509000000000000" pitchFamily="65" charset="-120"/>
              </a:rPr>
              <a:t>首長如為職場霸凌事件相對人，由具指揮或監督權限之上級機關受理申請及調查。</a:t>
            </a:r>
            <a:endParaRPr lang="en-US" altLang="zh-TW" sz="12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360000" indent="-360000" algn="just">
              <a:spcAft>
                <a:spcPts val="600"/>
              </a:spcAft>
            </a:pPr>
            <a:r>
              <a:rPr lang="zh-TW" altLang="en-US" sz="1200" dirty="0">
                <a:latin typeface="標楷體" panose="03000509000000000000" pitchFamily="65" charset="-120"/>
                <a:ea typeface="標楷體" panose="03000509000000000000" pitchFamily="65" charset="-120"/>
              </a:rPr>
              <a:t>註</a:t>
            </a:r>
            <a:r>
              <a:rPr lang="en-US" altLang="zh-TW" sz="1200" dirty="0">
                <a:latin typeface="標楷體" panose="03000509000000000000" pitchFamily="65" charset="-120"/>
                <a:ea typeface="標楷體" panose="03000509000000000000" pitchFamily="65" charset="-120"/>
              </a:rPr>
              <a:t>3</a:t>
            </a:r>
            <a:r>
              <a:rPr lang="zh-TW" altLang="en-US" sz="1200" dirty="0">
                <a:latin typeface="標楷體" panose="03000509000000000000" pitchFamily="65" charset="-120"/>
                <a:ea typeface="標楷體" panose="03000509000000000000" pitchFamily="65" charset="-120"/>
              </a:rPr>
              <a:t>：調查小組成員，</a:t>
            </a:r>
            <a:r>
              <a:rPr lang="zh-TW" altLang="en-US" sz="1200" dirty="0">
                <a:highlight>
                  <a:srgbClr val="FFFF00"/>
                </a:highlight>
                <a:latin typeface="標楷體" panose="03000509000000000000" pitchFamily="65" charset="-120"/>
                <a:ea typeface="標楷體" panose="03000509000000000000" pitchFamily="65" charset="-120"/>
              </a:rPr>
              <a:t>應聘請外部相關專業領域</a:t>
            </a:r>
            <a:r>
              <a:rPr lang="en-US" altLang="zh-TW" sz="1200" dirty="0">
                <a:highlight>
                  <a:srgbClr val="FFFF00"/>
                </a:highlight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sz="1200" dirty="0">
                <a:highlight>
                  <a:srgbClr val="FFFF00"/>
                </a:highlight>
                <a:latin typeface="標楷體" panose="03000509000000000000" pitchFamily="65" charset="-120"/>
                <a:ea typeface="標楷體" panose="03000509000000000000" pitchFamily="65" charset="-120"/>
              </a:rPr>
              <a:t>如心理、法律或勞動等領域</a:t>
            </a:r>
            <a:r>
              <a:rPr lang="en-US" altLang="zh-TW" sz="1200" dirty="0">
                <a:highlight>
                  <a:srgbClr val="FFFF00"/>
                </a:highlight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r>
              <a:rPr lang="zh-TW" altLang="en-US" sz="1200" dirty="0">
                <a:highlight>
                  <a:srgbClr val="FFFF00"/>
                </a:highlight>
                <a:latin typeface="標楷體" panose="03000509000000000000" pitchFamily="65" charset="-120"/>
                <a:ea typeface="標楷體" panose="03000509000000000000" pitchFamily="65" charset="-120"/>
              </a:rPr>
              <a:t>之專家學者擔任，並達委員總數二分之一以上</a:t>
            </a:r>
            <a:r>
              <a:rPr lang="zh-TW" altLang="en-US" sz="1200" dirty="0">
                <a:latin typeface="標楷體" panose="03000509000000000000" pitchFamily="65" charset="-120"/>
                <a:ea typeface="標楷體" panose="03000509000000000000" pitchFamily="65" charset="-120"/>
              </a:rPr>
              <a:t>。</a:t>
            </a:r>
            <a:endParaRPr lang="en-US" altLang="zh-TW" sz="12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grpSp>
        <p:nvGrpSpPr>
          <p:cNvPr id="13" name="群組 12">
            <a:extLst>
              <a:ext uri="{FF2B5EF4-FFF2-40B4-BE49-F238E27FC236}">
                <a16:creationId xmlns:a16="http://schemas.microsoft.com/office/drawing/2014/main" id="{39A69C34-3501-43C0-A2B5-AC882A29A2FC}"/>
              </a:ext>
            </a:extLst>
          </p:cNvPr>
          <p:cNvGrpSpPr/>
          <p:nvPr/>
        </p:nvGrpSpPr>
        <p:grpSpPr>
          <a:xfrm>
            <a:off x="2228903" y="1544917"/>
            <a:ext cx="3937862" cy="4899309"/>
            <a:chOff x="2238428" y="1230592"/>
            <a:chExt cx="3937862" cy="4899309"/>
          </a:xfrm>
        </p:grpSpPr>
        <p:grpSp>
          <p:nvGrpSpPr>
            <p:cNvPr id="11" name="群組 10">
              <a:extLst>
                <a:ext uri="{FF2B5EF4-FFF2-40B4-BE49-F238E27FC236}">
                  <a16:creationId xmlns:a16="http://schemas.microsoft.com/office/drawing/2014/main" id="{081029DF-CC4A-4710-BD3D-8C3A78609161}"/>
                </a:ext>
              </a:extLst>
            </p:cNvPr>
            <p:cNvGrpSpPr/>
            <p:nvPr/>
          </p:nvGrpSpPr>
          <p:grpSpPr>
            <a:xfrm>
              <a:off x="3265228" y="4614784"/>
              <a:ext cx="1539308" cy="1023284"/>
              <a:chOff x="3265228" y="4614784"/>
              <a:chExt cx="1539308" cy="1023284"/>
            </a:xfrm>
          </p:grpSpPr>
          <p:sp>
            <p:nvSpPr>
              <p:cNvPr id="41" name="文字方塊 40">
                <a:extLst>
                  <a:ext uri="{FF2B5EF4-FFF2-40B4-BE49-F238E27FC236}">
                    <a16:creationId xmlns:a16="http://schemas.microsoft.com/office/drawing/2014/main" id="{D79BE670-01B7-40BF-9148-701AA8ABB468}"/>
                  </a:ext>
                </a:extLst>
              </p:cNvPr>
              <p:cNvSpPr txBox="1"/>
              <p:nvPr/>
            </p:nvSpPr>
            <p:spPr>
              <a:xfrm>
                <a:off x="3949089" y="4614784"/>
                <a:ext cx="855447" cy="2616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zh-TW" altLang="en-US" sz="1050" dirty="0">
                    <a:latin typeface="標楷體" panose="03000509000000000000" pitchFamily="65" charset="-120"/>
                    <a:ea typeface="標楷體" panose="03000509000000000000" pitchFamily="65" charset="-120"/>
                  </a:rPr>
                  <a:t>不成立</a:t>
                </a:r>
              </a:p>
            </p:txBody>
          </p:sp>
          <p:cxnSp>
            <p:nvCxnSpPr>
              <p:cNvPr id="75" name="直線單箭頭接點 74">
                <a:extLst>
                  <a:ext uri="{FF2B5EF4-FFF2-40B4-BE49-F238E27FC236}">
                    <a16:creationId xmlns:a16="http://schemas.microsoft.com/office/drawing/2014/main" id="{25B19808-2D04-4FDE-B521-4BF839A71AF6}"/>
                  </a:ext>
                </a:extLst>
              </p:cNvPr>
              <p:cNvCxnSpPr>
                <a:cxnSpLocks/>
              </p:cNvCxnSpPr>
              <p:nvPr/>
            </p:nvCxnSpPr>
            <p:spPr>
              <a:xfrm rot="-60000" flipH="1">
                <a:off x="3265228" y="5278068"/>
                <a:ext cx="9576" cy="360000"/>
              </a:xfrm>
              <a:prstGeom prst="straightConnector1">
                <a:avLst/>
              </a:prstGeom>
              <a:ln>
                <a:solidFill>
                  <a:schemeClr val="tx1"/>
                </a:solidFill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3" name="群組 2">
              <a:extLst>
                <a:ext uri="{FF2B5EF4-FFF2-40B4-BE49-F238E27FC236}">
                  <a16:creationId xmlns:a16="http://schemas.microsoft.com/office/drawing/2014/main" id="{BB3066BF-36EA-48A9-A63F-2C51FD025BD4}"/>
                </a:ext>
              </a:extLst>
            </p:cNvPr>
            <p:cNvGrpSpPr/>
            <p:nvPr/>
          </p:nvGrpSpPr>
          <p:grpSpPr>
            <a:xfrm>
              <a:off x="2238428" y="1230592"/>
              <a:ext cx="3937862" cy="4899309"/>
              <a:chOff x="2228903" y="1230592"/>
              <a:chExt cx="3937862" cy="4899309"/>
            </a:xfrm>
          </p:grpSpPr>
          <p:grpSp>
            <p:nvGrpSpPr>
              <p:cNvPr id="10" name="群組 9">
                <a:extLst>
                  <a:ext uri="{FF2B5EF4-FFF2-40B4-BE49-F238E27FC236}">
                    <a16:creationId xmlns:a16="http://schemas.microsoft.com/office/drawing/2014/main" id="{DF061EF1-8A99-481B-9632-AEE479115275}"/>
                  </a:ext>
                </a:extLst>
              </p:cNvPr>
              <p:cNvGrpSpPr/>
              <p:nvPr/>
            </p:nvGrpSpPr>
            <p:grpSpPr>
              <a:xfrm>
                <a:off x="2228903" y="1230592"/>
                <a:ext cx="2178510" cy="384171"/>
                <a:chOff x="3109321" y="1271700"/>
                <a:chExt cx="851562" cy="384171"/>
              </a:xfrm>
            </p:grpSpPr>
            <p:sp>
              <p:nvSpPr>
                <p:cNvPr id="8" name="矩形 7">
                  <a:extLst>
                    <a:ext uri="{FF2B5EF4-FFF2-40B4-BE49-F238E27FC236}">
                      <a16:creationId xmlns:a16="http://schemas.microsoft.com/office/drawing/2014/main" id="{F052F65F-F540-4487-A280-DD1E00DBF5CD}"/>
                    </a:ext>
                  </a:extLst>
                </p:cNvPr>
                <p:cNvSpPr/>
                <p:nvPr/>
              </p:nvSpPr>
              <p:spPr>
                <a:xfrm>
                  <a:off x="3109321" y="1271700"/>
                  <a:ext cx="851562" cy="384171"/>
                </a:xfrm>
                <a:prstGeom prst="rect">
                  <a:avLst/>
                </a:prstGeom>
                <a:noFill/>
                <a:ln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TW" altLang="en-US"/>
                </a:p>
              </p:txBody>
            </p:sp>
            <p:sp>
              <p:nvSpPr>
                <p:cNvPr id="9" name="文字方塊 8">
                  <a:extLst>
                    <a:ext uri="{FF2B5EF4-FFF2-40B4-BE49-F238E27FC236}">
                      <a16:creationId xmlns:a16="http://schemas.microsoft.com/office/drawing/2014/main" id="{97744BCD-2F94-4DF4-AF3C-AFC9EA129AA5}"/>
                    </a:ext>
                  </a:extLst>
                </p:cNvPr>
                <p:cNvSpPr txBox="1"/>
                <p:nvPr/>
              </p:nvSpPr>
              <p:spPr>
                <a:xfrm>
                  <a:off x="3140923" y="1321546"/>
                  <a:ext cx="763777" cy="276999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zh-TW" altLang="en-US" sz="1200" dirty="0">
                      <a:latin typeface="標楷體" panose="03000509000000000000" pitchFamily="65" charset="-120"/>
                      <a:ea typeface="標楷體" panose="03000509000000000000" pitchFamily="65" charset="-120"/>
                    </a:rPr>
                    <a:t>發生疑似職場霸凌事件</a:t>
                  </a:r>
                  <a:r>
                    <a:rPr lang="en-US" altLang="zh-TW" sz="1200" baseline="30000" dirty="0">
                      <a:latin typeface="標楷體" panose="03000509000000000000" pitchFamily="65" charset="-120"/>
                      <a:ea typeface="標楷體" panose="03000509000000000000" pitchFamily="65" charset="-120"/>
                    </a:rPr>
                    <a:t>(</a:t>
                  </a:r>
                  <a:r>
                    <a:rPr lang="zh-TW" altLang="en-US" sz="1200" baseline="30000" dirty="0">
                      <a:latin typeface="標楷體" panose="03000509000000000000" pitchFamily="65" charset="-120"/>
                      <a:ea typeface="標楷體" panose="03000509000000000000" pitchFamily="65" charset="-120"/>
                    </a:rPr>
                    <a:t>註</a:t>
                  </a:r>
                  <a:r>
                    <a:rPr lang="en-US" altLang="zh-TW" sz="1200" baseline="30000" dirty="0">
                      <a:latin typeface="標楷體" panose="03000509000000000000" pitchFamily="65" charset="-120"/>
                      <a:ea typeface="標楷體" panose="03000509000000000000" pitchFamily="65" charset="-120"/>
                    </a:rPr>
                    <a:t>1)</a:t>
                  </a:r>
                  <a:endParaRPr lang="zh-TW" altLang="en-US" sz="1200" baseline="30000" dirty="0">
                    <a:latin typeface="標楷體" panose="03000509000000000000" pitchFamily="65" charset="-120"/>
                    <a:ea typeface="標楷體" panose="03000509000000000000" pitchFamily="65" charset="-120"/>
                  </a:endParaRPr>
                </a:p>
              </p:txBody>
            </p:sp>
          </p:grpSp>
          <p:sp>
            <p:nvSpPr>
              <p:cNvPr id="39" name="文字方塊 38">
                <a:extLst>
                  <a:ext uri="{FF2B5EF4-FFF2-40B4-BE49-F238E27FC236}">
                    <a16:creationId xmlns:a16="http://schemas.microsoft.com/office/drawing/2014/main" id="{42A9015C-69BB-441E-9810-4A5C59DA2727}"/>
                  </a:ext>
                </a:extLst>
              </p:cNvPr>
              <p:cNvSpPr txBox="1"/>
              <p:nvPr/>
            </p:nvSpPr>
            <p:spPr>
              <a:xfrm>
                <a:off x="3244196" y="3970329"/>
                <a:ext cx="1274708" cy="40011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zh-TW" altLang="en-US" sz="1000" dirty="0">
                    <a:latin typeface="標楷體" panose="03000509000000000000" pitchFamily="65" charset="-120"/>
                    <a:ea typeface="標楷體" panose="03000509000000000000" pitchFamily="65" charset="-120"/>
                  </a:rPr>
                  <a:t>受理</a:t>
                </a:r>
                <a:r>
                  <a:rPr lang="en-US" altLang="zh-TW" sz="1000" dirty="0">
                    <a:highlight>
                      <a:srgbClr val="FFFF00"/>
                    </a:highlight>
                    <a:latin typeface="標楷體" panose="03000509000000000000" pitchFamily="65" charset="-120"/>
                    <a:ea typeface="標楷體" panose="03000509000000000000" pitchFamily="65" charset="-120"/>
                  </a:rPr>
                  <a:t>1</a:t>
                </a:r>
                <a:r>
                  <a:rPr lang="zh-TW" altLang="en-US" sz="1000" dirty="0">
                    <a:highlight>
                      <a:srgbClr val="FFFF00"/>
                    </a:highlight>
                    <a:latin typeface="標楷體" panose="03000509000000000000" pitchFamily="65" charset="-120"/>
                    <a:ea typeface="標楷體" panose="03000509000000000000" pitchFamily="65" charset="-120"/>
                  </a:rPr>
                  <a:t>個月</a:t>
                </a:r>
                <a:r>
                  <a:rPr lang="zh-TW" altLang="en-US" sz="1000" dirty="0">
                    <a:latin typeface="標楷體" panose="03000509000000000000" pitchFamily="65" charset="-120"/>
                    <a:ea typeface="標楷體" panose="03000509000000000000" pitchFamily="65" charset="-120"/>
                  </a:rPr>
                  <a:t>內，</a:t>
                </a:r>
                <a:endParaRPr lang="en-US" altLang="zh-TW" sz="1000" dirty="0">
                  <a:latin typeface="標楷體" panose="03000509000000000000" pitchFamily="65" charset="-120"/>
                  <a:ea typeface="標楷體" panose="03000509000000000000" pitchFamily="65" charset="-120"/>
                </a:endParaRPr>
              </a:p>
              <a:p>
                <a:r>
                  <a:rPr lang="zh-TW" altLang="en-US" sz="1000" dirty="0">
                    <a:latin typeface="標楷體" panose="03000509000000000000" pitchFamily="65" charset="-120"/>
                    <a:ea typeface="標楷體" panose="03000509000000000000" pitchFamily="65" charset="-120"/>
                  </a:rPr>
                  <a:t>必要時得延長</a:t>
                </a:r>
                <a:r>
                  <a:rPr lang="en-US" altLang="zh-TW" sz="1000" dirty="0">
                    <a:latin typeface="標楷體" panose="03000509000000000000" pitchFamily="65" charset="-120"/>
                    <a:ea typeface="標楷體" panose="03000509000000000000" pitchFamily="65" charset="-120"/>
                  </a:rPr>
                  <a:t>1</a:t>
                </a:r>
                <a:r>
                  <a:rPr lang="zh-TW" altLang="en-US" sz="1000" dirty="0">
                    <a:latin typeface="標楷體" panose="03000509000000000000" pitchFamily="65" charset="-120"/>
                    <a:ea typeface="標楷體" panose="03000509000000000000" pitchFamily="65" charset="-120"/>
                  </a:rPr>
                  <a:t>個月</a:t>
                </a:r>
              </a:p>
            </p:txBody>
          </p:sp>
          <p:sp>
            <p:nvSpPr>
              <p:cNvPr id="217" name="文字方塊 216">
                <a:extLst>
                  <a:ext uri="{FF2B5EF4-FFF2-40B4-BE49-F238E27FC236}">
                    <a16:creationId xmlns:a16="http://schemas.microsoft.com/office/drawing/2014/main" id="{FED7DD46-45DE-403D-936C-9E438A88728F}"/>
                  </a:ext>
                </a:extLst>
              </p:cNvPr>
              <p:cNvSpPr txBox="1"/>
              <p:nvPr/>
            </p:nvSpPr>
            <p:spPr>
              <a:xfrm>
                <a:off x="3180971" y="2489408"/>
                <a:ext cx="184056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zh-TW" altLang="en-US" dirty="0"/>
                  <a:t> </a:t>
                </a:r>
                <a:r>
                  <a:rPr lang="zh-TW" altLang="en-US" sz="1000">
                    <a:latin typeface="標楷體" panose="03000509000000000000" pitchFamily="65" charset="-120"/>
                    <a:ea typeface="標楷體" panose="03000509000000000000" pitchFamily="65" charset="-120"/>
                  </a:rPr>
                  <a:t>受理申請次日起</a:t>
                </a:r>
                <a:r>
                  <a:rPr lang="en-US" altLang="zh-TW" sz="1000">
                    <a:latin typeface="標楷體" panose="03000509000000000000" pitchFamily="65" charset="-120"/>
                    <a:ea typeface="標楷體" panose="03000509000000000000" pitchFamily="65" charset="-120"/>
                  </a:rPr>
                  <a:t>7</a:t>
                </a:r>
                <a:r>
                  <a:rPr lang="zh-TW" altLang="en-US" sz="1000" dirty="0">
                    <a:latin typeface="標楷體" panose="03000509000000000000" pitchFamily="65" charset="-120"/>
                    <a:ea typeface="標楷體" panose="03000509000000000000" pitchFamily="65" charset="-120"/>
                  </a:rPr>
                  <a:t>個工作日內</a:t>
                </a:r>
              </a:p>
            </p:txBody>
          </p:sp>
          <p:cxnSp>
            <p:nvCxnSpPr>
              <p:cNvPr id="232" name="直線單箭頭接點 231">
                <a:extLst>
                  <a:ext uri="{FF2B5EF4-FFF2-40B4-BE49-F238E27FC236}">
                    <a16:creationId xmlns:a16="http://schemas.microsoft.com/office/drawing/2014/main" id="{A8F75835-3F1E-418D-897A-BD8AACD752C3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275065" y="2502634"/>
                <a:ext cx="0" cy="432000"/>
              </a:xfrm>
              <a:prstGeom prst="straightConnector1">
                <a:avLst/>
              </a:prstGeom>
              <a:ln>
                <a:solidFill>
                  <a:schemeClr val="tx1"/>
                </a:solidFill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46" name="直線單箭頭接點 145">
                <a:extLst>
                  <a:ext uri="{FF2B5EF4-FFF2-40B4-BE49-F238E27FC236}">
                    <a16:creationId xmlns:a16="http://schemas.microsoft.com/office/drawing/2014/main" id="{25B19808-2D04-4FDE-B521-4BF839A71AF6}"/>
                  </a:ext>
                </a:extLst>
              </p:cNvPr>
              <p:cNvCxnSpPr>
                <a:cxnSpLocks/>
              </p:cNvCxnSpPr>
              <p:nvPr/>
            </p:nvCxnSpPr>
            <p:spPr>
              <a:xfrm flipV="1">
                <a:off x="4133654" y="4865829"/>
                <a:ext cx="540000" cy="9232"/>
              </a:xfrm>
              <a:prstGeom prst="straightConnector1">
                <a:avLst/>
              </a:prstGeom>
              <a:ln>
                <a:solidFill>
                  <a:schemeClr val="tx1"/>
                </a:solidFill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0" name="文字方塊 19">
                <a:extLst>
                  <a:ext uri="{FF2B5EF4-FFF2-40B4-BE49-F238E27FC236}">
                    <a16:creationId xmlns:a16="http://schemas.microsoft.com/office/drawing/2014/main" id="{FED7DD46-45DE-403D-936C-9E438A88728F}"/>
                  </a:ext>
                </a:extLst>
              </p:cNvPr>
              <p:cNvSpPr txBox="1"/>
              <p:nvPr/>
            </p:nvSpPr>
            <p:spPr>
              <a:xfrm>
                <a:off x="3193990" y="1646975"/>
                <a:ext cx="1175322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zh-TW" altLang="en-US" sz="1000" dirty="0"/>
                  <a:t> </a:t>
                </a:r>
                <a:r>
                  <a:rPr lang="zh-TW" altLang="en-US" sz="1000" dirty="0">
                    <a:latin typeface="標楷體" panose="03000509000000000000" pitchFamily="65" charset="-120"/>
                    <a:ea typeface="標楷體" panose="03000509000000000000" pitchFamily="65" charset="-120"/>
                  </a:rPr>
                  <a:t>事件發生後</a:t>
                </a:r>
                <a:r>
                  <a:rPr lang="en-US" altLang="zh-TW" sz="1000" dirty="0">
                    <a:latin typeface="標楷體" panose="03000509000000000000" pitchFamily="65" charset="-120"/>
                    <a:ea typeface="標楷體" panose="03000509000000000000" pitchFamily="65" charset="-120"/>
                  </a:rPr>
                  <a:t>1</a:t>
                </a:r>
                <a:r>
                  <a:rPr lang="zh-TW" altLang="en-US" sz="1000" dirty="0">
                    <a:latin typeface="標楷體" panose="03000509000000000000" pitchFamily="65" charset="-120"/>
                    <a:ea typeface="標楷體" panose="03000509000000000000" pitchFamily="65" charset="-120"/>
                  </a:rPr>
                  <a:t>年內</a:t>
                </a:r>
              </a:p>
            </p:txBody>
          </p:sp>
          <p:grpSp>
            <p:nvGrpSpPr>
              <p:cNvPr id="36" name="群組 35">
                <a:extLst>
                  <a:ext uri="{FF2B5EF4-FFF2-40B4-BE49-F238E27FC236}">
                    <a16:creationId xmlns:a16="http://schemas.microsoft.com/office/drawing/2014/main" id="{9E4CB507-DC73-4A7C-BDD1-6DE18E38531E}"/>
                  </a:ext>
                </a:extLst>
              </p:cNvPr>
              <p:cNvGrpSpPr/>
              <p:nvPr/>
            </p:nvGrpSpPr>
            <p:grpSpPr>
              <a:xfrm>
                <a:off x="2374098" y="4465804"/>
                <a:ext cx="1768847" cy="818669"/>
                <a:chOff x="2658140" y="871870"/>
                <a:chExt cx="1350334" cy="659218"/>
              </a:xfrm>
            </p:grpSpPr>
            <p:sp>
              <p:nvSpPr>
                <p:cNvPr id="37" name="菱形 36">
                  <a:extLst>
                    <a:ext uri="{FF2B5EF4-FFF2-40B4-BE49-F238E27FC236}">
                      <a16:creationId xmlns:a16="http://schemas.microsoft.com/office/drawing/2014/main" id="{7BFBBFCB-D062-4A35-82F9-6522AB293B4B}"/>
                    </a:ext>
                  </a:extLst>
                </p:cNvPr>
                <p:cNvSpPr/>
                <p:nvPr/>
              </p:nvSpPr>
              <p:spPr>
                <a:xfrm>
                  <a:off x="2658140" y="871870"/>
                  <a:ext cx="1350334" cy="659218"/>
                </a:xfrm>
                <a:prstGeom prst="diamond">
                  <a:avLst/>
                </a:prstGeom>
                <a:noFill/>
                <a:ln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TW" altLang="en-US"/>
                </a:p>
              </p:txBody>
            </p:sp>
            <p:sp>
              <p:nvSpPr>
                <p:cNvPr id="38" name="文字方塊 37">
                  <a:extLst>
                    <a:ext uri="{FF2B5EF4-FFF2-40B4-BE49-F238E27FC236}">
                      <a16:creationId xmlns:a16="http://schemas.microsoft.com/office/drawing/2014/main" id="{F16F93D3-A95B-4C45-B6C2-9C6773C8A58C}"/>
                    </a:ext>
                  </a:extLst>
                </p:cNvPr>
                <p:cNvSpPr txBox="1"/>
                <p:nvPr/>
              </p:nvSpPr>
              <p:spPr>
                <a:xfrm>
                  <a:off x="2695704" y="971899"/>
                  <a:ext cx="1291479" cy="46166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zh-TW" altLang="en-US" sz="1200" dirty="0">
                      <a:latin typeface="標楷體" panose="03000509000000000000" pitchFamily="65" charset="-120"/>
                      <a:ea typeface="標楷體" panose="03000509000000000000" pitchFamily="65" charset="-120"/>
                    </a:rPr>
                    <a:t>調查結果</a:t>
                  </a:r>
                  <a:endParaRPr lang="en-US" altLang="zh-TW" sz="1200" dirty="0">
                    <a:latin typeface="標楷體" panose="03000509000000000000" pitchFamily="65" charset="-120"/>
                    <a:ea typeface="標楷體" panose="03000509000000000000" pitchFamily="65" charset="-120"/>
                  </a:endParaRPr>
                </a:p>
                <a:p>
                  <a:pPr algn="ctr"/>
                  <a:r>
                    <a:rPr lang="zh-TW" altLang="en-US" sz="1200" dirty="0">
                      <a:latin typeface="標楷體" panose="03000509000000000000" pitchFamily="65" charset="-120"/>
                      <a:ea typeface="標楷體" panose="03000509000000000000" pitchFamily="65" charset="-120"/>
                    </a:rPr>
                    <a:t>書面通知當事人</a:t>
                  </a:r>
                  <a:endParaRPr lang="zh-TW" altLang="en-US" dirty="0">
                    <a:latin typeface="標楷體" panose="03000509000000000000" pitchFamily="65" charset="-120"/>
                    <a:ea typeface="標楷體" panose="03000509000000000000" pitchFamily="65" charset="-120"/>
                  </a:endParaRPr>
                </a:p>
              </p:txBody>
            </p:sp>
          </p:grpSp>
          <p:grpSp>
            <p:nvGrpSpPr>
              <p:cNvPr id="52" name="群組 51">
                <a:extLst>
                  <a:ext uri="{FF2B5EF4-FFF2-40B4-BE49-F238E27FC236}">
                    <a16:creationId xmlns:a16="http://schemas.microsoft.com/office/drawing/2014/main" id="{9C3564CE-9879-4473-B91D-48AAEDB7724B}"/>
                  </a:ext>
                </a:extLst>
              </p:cNvPr>
              <p:cNvGrpSpPr/>
              <p:nvPr/>
            </p:nvGrpSpPr>
            <p:grpSpPr>
              <a:xfrm>
                <a:off x="2490943" y="5642299"/>
                <a:ext cx="1635624" cy="487602"/>
                <a:chOff x="4230903" y="2929018"/>
                <a:chExt cx="2423188" cy="1557088"/>
              </a:xfrm>
            </p:grpSpPr>
            <p:sp>
              <p:nvSpPr>
                <p:cNvPr id="53" name="文字方塊 52">
                  <a:extLst>
                    <a:ext uri="{FF2B5EF4-FFF2-40B4-BE49-F238E27FC236}">
                      <a16:creationId xmlns:a16="http://schemas.microsoft.com/office/drawing/2014/main" id="{35A27011-3A81-4004-B576-EC6C7293673C}"/>
                    </a:ext>
                  </a:extLst>
                </p:cNvPr>
                <p:cNvSpPr txBox="1"/>
                <p:nvPr/>
              </p:nvSpPr>
              <p:spPr>
                <a:xfrm>
                  <a:off x="4230903" y="3011844"/>
                  <a:ext cx="2423188" cy="147426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zh-TW" altLang="en-US" sz="1200" dirty="0">
                      <a:latin typeface="標楷體" panose="03000509000000000000" pitchFamily="65" charset="-120"/>
                      <a:ea typeface="標楷體" panose="03000509000000000000" pitchFamily="65" charset="-120"/>
                    </a:rPr>
                    <a:t>應檢討相關人員責任及研提改善作為</a:t>
                  </a:r>
                </a:p>
              </p:txBody>
            </p:sp>
            <p:sp>
              <p:nvSpPr>
                <p:cNvPr id="54" name="矩形 53">
                  <a:extLst>
                    <a:ext uri="{FF2B5EF4-FFF2-40B4-BE49-F238E27FC236}">
                      <a16:creationId xmlns:a16="http://schemas.microsoft.com/office/drawing/2014/main" id="{9CDBCD2F-5B39-40A9-B467-F069196C4839}"/>
                    </a:ext>
                  </a:extLst>
                </p:cNvPr>
                <p:cNvSpPr/>
                <p:nvPr/>
              </p:nvSpPr>
              <p:spPr>
                <a:xfrm>
                  <a:off x="4279048" y="2929018"/>
                  <a:ext cx="2316411" cy="1557088"/>
                </a:xfrm>
                <a:prstGeom prst="rect">
                  <a:avLst/>
                </a:prstGeom>
                <a:noFill/>
                <a:ln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TW" altLang="en-US"/>
                </a:p>
              </p:txBody>
            </p:sp>
          </p:grpSp>
          <p:cxnSp>
            <p:nvCxnSpPr>
              <p:cNvPr id="59" name="直線單箭頭接點 58">
                <a:extLst>
                  <a:ext uri="{FF2B5EF4-FFF2-40B4-BE49-F238E27FC236}">
                    <a16:creationId xmlns:a16="http://schemas.microsoft.com/office/drawing/2014/main" id="{A8F75835-3F1E-418D-897A-BD8AACD752C3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274077" y="1614763"/>
                <a:ext cx="2211" cy="360000"/>
              </a:xfrm>
              <a:prstGeom prst="straightConnector1">
                <a:avLst/>
              </a:prstGeom>
              <a:ln>
                <a:solidFill>
                  <a:schemeClr val="tx1"/>
                </a:solidFill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4" name="直線單箭頭接點 63">
                <a:extLst>
                  <a:ext uri="{FF2B5EF4-FFF2-40B4-BE49-F238E27FC236}">
                    <a16:creationId xmlns:a16="http://schemas.microsoft.com/office/drawing/2014/main" id="{C29E367C-6CFF-474E-B6E0-2C040F724648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263348" y="3246836"/>
                <a:ext cx="0" cy="360000"/>
              </a:xfrm>
              <a:prstGeom prst="straightConnector1">
                <a:avLst/>
              </a:prstGeom>
              <a:ln>
                <a:solidFill>
                  <a:schemeClr val="tx1"/>
                </a:solidFill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5" name="直線單箭頭接點 64">
                <a:extLst>
                  <a:ext uri="{FF2B5EF4-FFF2-40B4-BE49-F238E27FC236}">
                    <a16:creationId xmlns:a16="http://schemas.microsoft.com/office/drawing/2014/main" id="{97C05C8D-657E-4701-9E64-81BEF25C3614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263348" y="3925092"/>
                <a:ext cx="0" cy="540000"/>
              </a:xfrm>
              <a:prstGeom prst="straightConnector1">
                <a:avLst/>
              </a:prstGeom>
              <a:ln>
                <a:solidFill>
                  <a:schemeClr val="tx1"/>
                </a:solidFill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grpSp>
            <p:nvGrpSpPr>
              <p:cNvPr id="214" name="群組 213">
                <a:extLst>
                  <a:ext uri="{FF2B5EF4-FFF2-40B4-BE49-F238E27FC236}">
                    <a16:creationId xmlns:a16="http://schemas.microsoft.com/office/drawing/2014/main" id="{06F00EA0-9E39-4E48-9372-ED2A8A495AE9}"/>
                  </a:ext>
                </a:extLst>
              </p:cNvPr>
              <p:cNvGrpSpPr/>
              <p:nvPr/>
            </p:nvGrpSpPr>
            <p:grpSpPr>
              <a:xfrm>
                <a:off x="2575244" y="2937909"/>
                <a:ext cx="1422167" cy="308927"/>
                <a:chOff x="2875002" y="1286540"/>
                <a:chExt cx="1254642" cy="369332"/>
              </a:xfrm>
            </p:grpSpPr>
            <p:sp>
              <p:nvSpPr>
                <p:cNvPr id="215" name="矩形 214">
                  <a:extLst>
                    <a:ext uri="{FF2B5EF4-FFF2-40B4-BE49-F238E27FC236}">
                      <a16:creationId xmlns:a16="http://schemas.microsoft.com/office/drawing/2014/main" id="{932A40C5-0501-4BEB-AF52-14C23E253DB0}"/>
                    </a:ext>
                  </a:extLst>
                </p:cNvPr>
                <p:cNvSpPr/>
                <p:nvPr/>
              </p:nvSpPr>
              <p:spPr>
                <a:xfrm>
                  <a:off x="2875002" y="1286540"/>
                  <a:ext cx="1229165" cy="369332"/>
                </a:xfrm>
                <a:prstGeom prst="rect">
                  <a:avLst/>
                </a:prstGeom>
                <a:noFill/>
                <a:ln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TW" altLang="en-US"/>
                </a:p>
              </p:txBody>
            </p:sp>
            <p:sp>
              <p:nvSpPr>
                <p:cNvPr id="216" name="文字方塊 215">
                  <a:extLst>
                    <a:ext uri="{FF2B5EF4-FFF2-40B4-BE49-F238E27FC236}">
                      <a16:creationId xmlns:a16="http://schemas.microsoft.com/office/drawing/2014/main" id="{6A7C8D3E-4482-4189-8715-B5FE038A2248}"/>
                    </a:ext>
                  </a:extLst>
                </p:cNvPr>
                <p:cNvSpPr txBox="1"/>
                <p:nvPr/>
              </p:nvSpPr>
              <p:spPr>
                <a:xfrm>
                  <a:off x="2885057" y="1309053"/>
                  <a:ext cx="1244587" cy="331161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zh-TW" altLang="en-US" sz="1200" dirty="0">
                      <a:latin typeface="標楷體" panose="03000509000000000000" pitchFamily="65" charset="-120"/>
                      <a:ea typeface="標楷體" panose="03000509000000000000" pitchFamily="65" charset="-120"/>
                    </a:rPr>
                    <a:t>成立調查小組</a:t>
                  </a:r>
                  <a:r>
                    <a:rPr lang="en-US" altLang="zh-TW" sz="1200" baseline="30000" dirty="0">
                      <a:latin typeface="標楷體" panose="03000509000000000000" pitchFamily="65" charset="-120"/>
                      <a:ea typeface="標楷體" panose="03000509000000000000" pitchFamily="65" charset="-120"/>
                    </a:rPr>
                    <a:t>(</a:t>
                  </a:r>
                  <a:r>
                    <a:rPr lang="zh-TW" altLang="en-US" sz="1200" baseline="30000" dirty="0">
                      <a:latin typeface="標楷體" panose="03000509000000000000" pitchFamily="65" charset="-120"/>
                      <a:ea typeface="標楷體" panose="03000509000000000000" pitchFamily="65" charset="-120"/>
                    </a:rPr>
                    <a:t>註</a:t>
                  </a:r>
                  <a:r>
                    <a:rPr lang="en-US" altLang="zh-TW" sz="1200" baseline="30000" dirty="0">
                      <a:latin typeface="標楷體" panose="03000509000000000000" pitchFamily="65" charset="-120"/>
                      <a:ea typeface="標楷體" panose="03000509000000000000" pitchFamily="65" charset="-120"/>
                    </a:rPr>
                    <a:t>3)</a:t>
                  </a:r>
                  <a:endParaRPr lang="zh-TW" altLang="en-US" sz="1200" baseline="30000" dirty="0">
                    <a:latin typeface="標楷體" panose="03000509000000000000" pitchFamily="65" charset="-120"/>
                    <a:ea typeface="標楷體" panose="03000509000000000000" pitchFamily="65" charset="-120"/>
                  </a:endParaRPr>
                </a:p>
              </p:txBody>
            </p:sp>
          </p:grpSp>
          <p:grpSp>
            <p:nvGrpSpPr>
              <p:cNvPr id="229" name="群組 228">
                <a:extLst>
                  <a:ext uri="{FF2B5EF4-FFF2-40B4-BE49-F238E27FC236}">
                    <a16:creationId xmlns:a16="http://schemas.microsoft.com/office/drawing/2014/main" id="{5589DAC3-F92E-41F2-A82A-4A71873C0A43}"/>
                  </a:ext>
                </a:extLst>
              </p:cNvPr>
              <p:cNvGrpSpPr/>
              <p:nvPr/>
            </p:nvGrpSpPr>
            <p:grpSpPr>
              <a:xfrm>
                <a:off x="2228903" y="1971404"/>
                <a:ext cx="2195200" cy="533853"/>
                <a:chOff x="2875002" y="1286540"/>
                <a:chExt cx="838098" cy="830997"/>
              </a:xfrm>
            </p:grpSpPr>
            <p:sp>
              <p:nvSpPr>
                <p:cNvPr id="230" name="矩形 229">
                  <a:extLst>
                    <a:ext uri="{FF2B5EF4-FFF2-40B4-BE49-F238E27FC236}">
                      <a16:creationId xmlns:a16="http://schemas.microsoft.com/office/drawing/2014/main" id="{704B225F-C07D-43B0-B52A-6DB1B2D542E1}"/>
                    </a:ext>
                  </a:extLst>
                </p:cNvPr>
                <p:cNvSpPr/>
                <p:nvPr/>
              </p:nvSpPr>
              <p:spPr>
                <a:xfrm>
                  <a:off x="2875002" y="1286540"/>
                  <a:ext cx="831726" cy="830997"/>
                </a:xfrm>
                <a:prstGeom prst="rect">
                  <a:avLst/>
                </a:prstGeom>
                <a:noFill/>
                <a:ln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TW" altLang="en-US"/>
                </a:p>
              </p:txBody>
            </p:sp>
            <p:sp>
              <p:nvSpPr>
                <p:cNvPr id="231" name="文字方塊 230">
                  <a:extLst>
                    <a:ext uri="{FF2B5EF4-FFF2-40B4-BE49-F238E27FC236}">
                      <a16:creationId xmlns:a16="http://schemas.microsoft.com/office/drawing/2014/main" id="{EDB537DF-3447-4153-A226-9C69F08E0D70}"/>
                    </a:ext>
                  </a:extLst>
                </p:cNvPr>
                <p:cNvSpPr txBox="1"/>
                <p:nvPr/>
              </p:nvSpPr>
              <p:spPr>
                <a:xfrm>
                  <a:off x="2881375" y="1337670"/>
                  <a:ext cx="831725" cy="718629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zh-TW" altLang="en-US" sz="1200" dirty="0">
                      <a:latin typeface="標楷體" panose="03000509000000000000" pitchFamily="65" charset="-120"/>
                      <a:ea typeface="標楷體" panose="03000509000000000000" pitchFamily="65" charset="-120"/>
                    </a:rPr>
                    <a:t>被霸凌者</a:t>
                  </a:r>
                  <a:r>
                    <a:rPr lang="en-US" altLang="zh-TW" sz="1200" dirty="0">
                      <a:latin typeface="標楷體" panose="03000509000000000000" pitchFamily="65" charset="-120"/>
                      <a:ea typeface="標楷體" panose="03000509000000000000" pitchFamily="65" charset="-120"/>
                    </a:rPr>
                    <a:t>(</a:t>
                  </a:r>
                  <a:r>
                    <a:rPr lang="zh-TW" altLang="en-US" sz="1200" dirty="0">
                      <a:latin typeface="標楷體" panose="03000509000000000000" pitchFamily="65" charset="-120"/>
                      <a:ea typeface="標楷體" panose="03000509000000000000" pitchFamily="65" charset="-120"/>
                    </a:rPr>
                    <a:t>或其代理人</a:t>
                  </a:r>
                  <a:r>
                    <a:rPr lang="en-US" altLang="zh-TW" sz="1200" dirty="0">
                      <a:latin typeface="標楷體" panose="03000509000000000000" pitchFamily="65" charset="-120"/>
                      <a:ea typeface="標楷體" panose="03000509000000000000" pitchFamily="65" charset="-120"/>
                    </a:rPr>
                    <a:t>)</a:t>
                  </a:r>
                  <a:r>
                    <a:rPr lang="zh-TW" altLang="en-US" sz="1200" dirty="0">
                      <a:latin typeface="標楷體" panose="03000509000000000000" pitchFamily="65" charset="-120"/>
                      <a:ea typeface="標楷體" panose="03000509000000000000" pitchFamily="65" charset="-120"/>
                    </a:rPr>
                    <a:t>向服務機關</a:t>
                  </a:r>
                  <a:r>
                    <a:rPr lang="en-US" altLang="zh-TW" sz="1200" dirty="0">
                      <a:latin typeface="標楷體" panose="03000509000000000000" pitchFamily="65" charset="-120"/>
                      <a:ea typeface="標楷體" panose="03000509000000000000" pitchFamily="65" charset="-120"/>
                    </a:rPr>
                    <a:t>(</a:t>
                  </a:r>
                  <a:r>
                    <a:rPr lang="zh-TW" altLang="en-US" sz="1200" dirty="0">
                      <a:latin typeface="標楷體" panose="03000509000000000000" pitchFamily="65" charset="-120"/>
                      <a:ea typeface="標楷體" panose="03000509000000000000" pitchFamily="65" charset="-120"/>
                    </a:rPr>
                    <a:t>學校</a:t>
                  </a:r>
                  <a:r>
                    <a:rPr lang="en-US" altLang="zh-TW" sz="1200" dirty="0">
                      <a:latin typeface="標楷體" panose="03000509000000000000" pitchFamily="65" charset="-120"/>
                      <a:ea typeface="標楷體" panose="03000509000000000000" pitchFamily="65" charset="-120"/>
                    </a:rPr>
                    <a:t>)</a:t>
                  </a:r>
                  <a:r>
                    <a:rPr lang="zh-TW" altLang="en-US" sz="1200" dirty="0">
                      <a:latin typeface="標楷體" panose="03000509000000000000" pitchFamily="65" charset="-120"/>
                      <a:ea typeface="標楷體" panose="03000509000000000000" pitchFamily="65" charset="-120"/>
                    </a:rPr>
                    <a:t>提出調查申請</a:t>
                  </a:r>
                  <a:r>
                    <a:rPr lang="en-US" altLang="zh-TW" sz="1200" baseline="30000" dirty="0">
                      <a:latin typeface="標楷體" panose="03000509000000000000" pitchFamily="65" charset="-120"/>
                      <a:ea typeface="標楷體" panose="03000509000000000000" pitchFamily="65" charset="-120"/>
                    </a:rPr>
                    <a:t>(</a:t>
                  </a:r>
                  <a:r>
                    <a:rPr lang="zh-TW" altLang="en-US" sz="1200" baseline="30000" dirty="0">
                      <a:latin typeface="標楷體" panose="03000509000000000000" pitchFamily="65" charset="-120"/>
                      <a:ea typeface="標楷體" panose="03000509000000000000" pitchFamily="65" charset="-120"/>
                    </a:rPr>
                    <a:t>註</a:t>
                  </a:r>
                  <a:r>
                    <a:rPr lang="en-US" altLang="zh-TW" sz="1200" baseline="30000" dirty="0">
                      <a:latin typeface="標楷體" panose="03000509000000000000" pitchFamily="65" charset="-120"/>
                      <a:ea typeface="標楷體" panose="03000509000000000000" pitchFamily="65" charset="-120"/>
                    </a:rPr>
                    <a:t>2)</a:t>
                  </a:r>
                  <a:endParaRPr lang="zh-TW" altLang="en-US" sz="1200" baseline="30000" dirty="0">
                    <a:latin typeface="標楷體" panose="03000509000000000000" pitchFamily="65" charset="-120"/>
                    <a:ea typeface="標楷體" panose="03000509000000000000" pitchFamily="65" charset="-120"/>
                  </a:endParaRPr>
                </a:p>
              </p:txBody>
            </p:sp>
          </p:grpSp>
          <p:grpSp>
            <p:nvGrpSpPr>
              <p:cNvPr id="2" name="群組 1">
                <a:extLst>
                  <a:ext uri="{FF2B5EF4-FFF2-40B4-BE49-F238E27FC236}">
                    <a16:creationId xmlns:a16="http://schemas.microsoft.com/office/drawing/2014/main" id="{0E68E027-9DAC-424C-ACDA-BC9CF93B65C5}"/>
                  </a:ext>
                </a:extLst>
              </p:cNvPr>
              <p:cNvGrpSpPr/>
              <p:nvPr/>
            </p:nvGrpSpPr>
            <p:grpSpPr>
              <a:xfrm>
                <a:off x="2575244" y="3612437"/>
                <a:ext cx="1344718" cy="314648"/>
                <a:chOff x="2575244" y="3507662"/>
                <a:chExt cx="1344718" cy="314648"/>
              </a:xfrm>
            </p:grpSpPr>
            <p:sp>
              <p:nvSpPr>
                <p:cNvPr id="30" name="矩形 29">
                  <a:extLst>
                    <a:ext uri="{FF2B5EF4-FFF2-40B4-BE49-F238E27FC236}">
                      <a16:creationId xmlns:a16="http://schemas.microsoft.com/office/drawing/2014/main" id="{EB7AAF5B-5E4D-40DE-AC9F-5E742F12E43F}"/>
                    </a:ext>
                  </a:extLst>
                </p:cNvPr>
                <p:cNvSpPr/>
                <p:nvPr/>
              </p:nvSpPr>
              <p:spPr>
                <a:xfrm>
                  <a:off x="2686053" y="3507662"/>
                  <a:ext cx="1152516" cy="314648"/>
                </a:xfrm>
                <a:prstGeom prst="rect">
                  <a:avLst/>
                </a:prstGeom>
                <a:noFill/>
                <a:ln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TW" altLang="en-US"/>
                </a:p>
              </p:txBody>
            </p:sp>
            <p:sp>
              <p:nvSpPr>
                <p:cNvPr id="176" name="文字方塊 175">
                  <a:extLst>
                    <a:ext uri="{FF2B5EF4-FFF2-40B4-BE49-F238E27FC236}">
                      <a16:creationId xmlns:a16="http://schemas.microsoft.com/office/drawing/2014/main" id="{6A7C8D3E-4482-4189-8715-B5FE038A2248}"/>
                    </a:ext>
                  </a:extLst>
                </p:cNvPr>
                <p:cNvSpPr txBox="1"/>
                <p:nvPr/>
              </p:nvSpPr>
              <p:spPr>
                <a:xfrm>
                  <a:off x="2575244" y="3526486"/>
                  <a:ext cx="1344718" cy="276999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zh-TW" altLang="en-US" sz="1200" dirty="0">
                      <a:latin typeface="標楷體" panose="03000509000000000000" pitchFamily="65" charset="-120"/>
                      <a:ea typeface="標楷體" panose="03000509000000000000" pitchFamily="65" charset="-120"/>
                    </a:rPr>
                    <a:t>啟動調查程序</a:t>
                  </a:r>
                </a:p>
              </p:txBody>
            </p:sp>
          </p:grpSp>
          <p:grpSp>
            <p:nvGrpSpPr>
              <p:cNvPr id="63" name="群組 62">
                <a:extLst>
                  <a:ext uri="{FF2B5EF4-FFF2-40B4-BE49-F238E27FC236}">
                    <a16:creationId xmlns:a16="http://schemas.microsoft.com/office/drawing/2014/main" id="{0A3C19C6-8D78-4E14-8ECD-D5972CDDCEE2}"/>
                  </a:ext>
                </a:extLst>
              </p:cNvPr>
              <p:cNvGrpSpPr/>
              <p:nvPr/>
            </p:nvGrpSpPr>
            <p:grpSpPr>
              <a:xfrm>
                <a:off x="4640174" y="4436993"/>
                <a:ext cx="1526591" cy="803792"/>
                <a:chOff x="4467996" y="2929018"/>
                <a:chExt cx="3241044" cy="824459"/>
              </a:xfrm>
            </p:grpSpPr>
            <p:sp>
              <p:nvSpPr>
                <p:cNvPr id="66" name="文字方塊 65">
                  <a:extLst>
                    <a:ext uri="{FF2B5EF4-FFF2-40B4-BE49-F238E27FC236}">
                      <a16:creationId xmlns:a16="http://schemas.microsoft.com/office/drawing/2014/main" id="{DD4E766C-C3BF-46A0-90B8-9134A0933A43}"/>
                    </a:ext>
                  </a:extLst>
                </p:cNvPr>
                <p:cNvSpPr txBox="1"/>
                <p:nvPr/>
              </p:nvSpPr>
              <p:spPr>
                <a:xfrm>
                  <a:off x="4467996" y="3017234"/>
                  <a:ext cx="3241044" cy="662949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zh-TW" altLang="en-US" sz="1200" dirty="0">
                      <a:latin typeface="標楷體" panose="03000509000000000000" pitchFamily="65" charset="-120"/>
                      <a:ea typeface="標楷體" panose="03000509000000000000" pitchFamily="65" charset="-120"/>
                    </a:rPr>
                    <a:t>基於維護職場和諧，得適度調整相關當事人工作或場域</a:t>
                  </a:r>
                </a:p>
              </p:txBody>
            </p:sp>
            <p:sp>
              <p:nvSpPr>
                <p:cNvPr id="67" name="矩形 66">
                  <a:extLst>
                    <a:ext uri="{FF2B5EF4-FFF2-40B4-BE49-F238E27FC236}">
                      <a16:creationId xmlns:a16="http://schemas.microsoft.com/office/drawing/2014/main" id="{D6C403DB-A217-49C2-96FA-F0226DA6FEC9}"/>
                    </a:ext>
                  </a:extLst>
                </p:cNvPr>
                <p:cNvSpPr/>
                <p:nvPr/>
              </p:nvSpPr>
              <p:spPr>
                <a:xfrm>
                  <a:off x="4538118" y="2929018"/>
                  <a:ext cx="2947179" cy="824459"/>
                </a:xfrm>
                <a:prstGeom prst="rect">
                  <a:avLst/>
                </a:prstGeom>
                <a:noFill/>
                <a:ln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TW" altLang="en-US"/>
                </a:p>
              </p:txBody>
            </p:sp>
          </p:grpSp>
          <p:sp>
            <p:nvSpPr>
              <p:cNvPr id="71" name="文字方塊 70">
                <a:extLst>
                  <a:ext uri="{FF2B5EF4-FFF2-40B4-BE49-F238E27FC236}">
                    <a16:creationId xmlns:a16="http://schemas.microsoft.com/office/drawing/2014/main" id="{E96E907B-CC2B-47B7-9E88-F0A3F085838B}"/>
                  </a:ext>
                </a:extLst>
              </p:cNvPr>
              <p:cNvSpPr txBox="1"/>
              <p:nvPr/>
            </p:nvSpPr>
            <p:spPr>
              <a:xfrm>
                <a:off x="3193990" y="5298172"/>
                <a:ext cx="573785" cy="2616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zh-TW" altLang="en-US" sz="1050" dirty="0">
                    <a:latin typeface="標楷體" panose="03000509000000000000" pitchFamily="65" charset="-120"/>
                    <a:ea typeface="標楷體" panose="03000509000000000000" pitchFamily="65" charset="-120"/>
                  </a:rPr>
                  <a:t>成立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83042542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佈景主題">
  <a:themeElements>
    <a:clrScheme name="Office 佈景主題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佈景主題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佈景主題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622</TotalTime>
  <Words>257</Words>
  <Application>Microsoft Office PowerPoint</Application>
  <PresentationFormat>A4 紙張 (210x297 公釐)</PresentationFormat>
  <Paragraphs>19</Paragraphs>
  <Slides>1</Slides>
  <Notes>0</Notes>
  <HiddenSlides>0</HiddenSlides>
  <MMClips>0</MMClips>
  <ScaleCrop>false</ScaleCrop>
  <HeadingPairs>
    <vt:vector size="6" baseType="variant">
      <vt:variant>
        <vt:lpstr>使用字型</vt:lpstr>
      </vt:variant>
      <vt:variant>
        <vt:i4>5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1</vt:i4>
      </vt:variant>
    </vt:vector>
  </HeadingPairs>
  <TitlesOfParts>
    <vt:vector size="7" baseType="lpstr">
      <vt:lpstr>新細明體</vt:lpstr>
      <vt:lpstr>標楷體</vt:lpstr>
      <vt:lpstr>Arial</vt:lpstr>
      <vt:lpstr>Calibri</vt:lpstr>
      <vt:lpstr>Calibri Light</vt:lpstr>
      <vt:lpstr>Office 佈景主題</vt:lpstr>
      <vt:lpstr>PowerPoint 簡報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簡報</dc:title>
  <dc:creator>簡于絜</dc:creator>
  <cp:lastModifiedBy>user</cp:lastModifiedBy>
  <cp:revision>123</cp:revision>
  <cp:lastPrinted>2024-04-15T03:55:20Z</cp:lastPrinted>
  <dcterms:created xsi:type="dcterms:W3CDTF">2024-03-13T12:45:28Z</dcterms:created>
  <dcterms:modified xsi:type="dcterms:W3CDTF">2024-12-24T04:21:06Z</dcterms:modified>
</cp:coreProperties>
</file>